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81" r:id="rId4"/>
    <p:sldId id="282" r:id="rId5"/>
    <p:sldId id="283" r:id="rId6"/>
    <p:sldId id="284" r:id="rId7"/>
    <p:sldId id="267" r:id="rId8"/>
    <p:sldId id="268" r:id="rId9"/>
    <p:sldId id="269" r:id="rId10"/>
    <p:sldId id="272" r:id="rId11"/>
    <p:sldId id="259" r:id="rId12"/>
    <p:sldId id="258" r:id="rId13"/>
    <p:sldId id="260" r:id="rId14"/>
    <p:sldId id="261" r:id="rId15"/>
    <p:sldId id="285" r:id="rId16"/>
    <p:sldId id="274" r:id="rId17"/>
    <p:sldId id="280" r:id="rId18"/>
    <p:sldId id="275" r:id="rId19"/>
    <p:sldId id="276" r:id="rId20"/>
    <p:sldId id="277" r:id="rId21"/>
    <p:sldId id="278" r:id="rId22"/>
    <p:sldId id="279" r:id="rId23"/>
    <p:sldId id="287" r:id="rId24"/>
    <p:sldId id="262"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67089" autoAdjust="0"/>
  </p:normalViewPr>
  <p:slideViewPr>
    <p:cSldViewPr snapToGrid="0">
      <p:cViewPr varScale="1">
        <p:scale>
          <a:sx n="114" d="100"/>
          <a:sy n="114" d="100"/>
        </p:scale>
        <p:origin x="18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F9643-2239-4064-97D6-6B8B585CC368}" type="datetimeFigureOut">
              <a:rPr lang="en-US" smtClean="0"/>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BCDFE-2A6D-4ECB-AAC9-9BBBAA3E2191}" type="slidenum">
              <a:rPr lang="en-US" smtClean="0"/>
              <a:t>‹#›</a:t>
            </a:fld>
            <a:endParaRPr lang="en-US"/>
          </a:p>
        </p:txBody>
      </p:sp>
    </p:spTree>
    <p:extLst>
      <p:ext uri="{BB962C8B-B14F-4D97-AF65-F5344CB8AC3E}">
        <p14:creationId xmlns:p14="http://schemas.microsoft.com/office/powerpoint/2010/main" val="381816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can a pole barn</a:t>
            </a:r>
            <a:r>
              <a:rPr lang="en-US" baseline="0" dirty="0"/>
              <a:t> be covered?  What about a gazebo, a lean-to with 2 walls?  A mobile home?  </a:t>
            </a:r>
            <a:endParaRPr lang="en-US" dirty="0"/>
          </a:p>
        </p:txBody>
      </p:sp>
      <p:sp>
        <p:nvSpPr>
          <p:cNvPr id="4" name="Slide Number Placeholder 3"/>
          <p:cNvSpPr>
            <a:spLocks noGrp="1"/>
          </p:cNvSpPr>
          <p:nvPr>
            <p:ph type="sldNum" sz="quarter" idx="10"/>
          </p:nvPr>
        </p:nvSpPr>
        <p:spPr/>
        <p:txBody>
          <a:bodyPr/>
          <a:lstStyle/>
          <a:p>
            <a:fld id="{3DEBCDFE-2A6D-4ECB-AAC9-9BBBAA3E2191}" type="slidenum">
              <a:rPr lang="en-US" smtClean="0"/>
              <a:t>6</a:t>
            </a:fld>
            <a:endParaRPr lang="en-US"/>
          </a:p>
        </p:txBody>
      </p:sp>
    </p:spTree>
    <p:extLst>
      <p:ext uri="{BB962C8B-B14F-4D97-AF65-F5344CB8AC3E}">
        <p14:creationId xmlns:p14="http://schemas.microsoft.com/office/powerpoint/2010/main" val="276760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Other Rating Considerations – Grandfathering</a:t>
            </a:r>
            <a:endParaRPr lang="en-US" u="sng" dirty="0"/>
          </a:p>
          <a:p>
            <a:pPr eaLnBrk="0" fontAlgn="base" hangingPunct="0"/>
            <a:r>
              <a:rPr lang="en-US" dirty="0"/>
              <a:t>Now, let’s talk about a rating tool that can be used in conjunction with FEMA map changes – Grandfathering. </a:t>
            </a:r>
          </a:p>
          <a:p>
            <a:pPr eaLnBrk="0" fontAlgn="base" hangingPunct="0"/>
            <a:endParaRPr lang="en-US" dirty="0"/>
          </a:p>
          <a:p>
            <a:pPr eaLnBrk="0" fontAlgn="base" hangingPunct="0"/>
            <a:r>
              <a:rPr lang="en-US" dirty="0"/>
              <a:t>It allows buildings to be rated using the flood zone or Base Flood Elevation from a prior map.</a:t>
            </a:r>
            <a:r>
              <a:rPr lang="en-US" b="1" dirty="0"/>
              <a:t> </a:t>
            </a:r>
            <a:r>
              <a:rPr lang="en-US" dirty="0"/>
              <a:t>It allows property owners to lock into the previous flood zone or base flood elevation for rating purposes. </a:t>
            </a:r>
          </a:p>
          <a:p>
            <a:pPr eaLnBrk="0" fontAlgn="base" hangingPunct="0"/>
            <a:endParaRPr lang="en-US" dirty="0"/>
          </a:p>
          <a:p>
            <a:pPr defTabSz="931774" eaLnBrk="0" hangingPunct="0">
              <a:defRPr/>
            </a:pPr>
            <a:r>
              <a:rPr lang="en-US" dirty="0"/>
              <a:t>Now, when the map revision involves a flood zone change, you should first look to see if the Newly Mapped procedure can be used. If Grandfathering is the only option, it can be used to lock in the flood zone and BFE information from a prior map in two different ways - </a:t>
            </a:r>
            <a:r>
              <a:rPr lang="en-US" b="1" dirty="0">
                <a:solidFill>
                  <a:srgbClr val="C00000"/>
                </a:solidFill>
              </a:rPr>
              <a:t>Continuous Coverage and Built-in Compliance.</a:t>
            </a:r>
          </a:p>
          <a:p>
            <a:endParaRPr lang="en-US" dirty="0"/>
          </a:p>
        </p:txBody>
      </p:sp>
      <p:sp>
        <p:nvSpPr>
          <p:cNvPr id="4" name="Slide Number Placeholder 3"/>
          <p:cNvSpPr>
            <a:spLocks noGrp="1"/>
          </p:cNvSpPr>
          <p:nvPr>
            <p:ph type="sldNum" sz="quarter" idx="10"/>
          </p:nvPr>
        </p:nvSpPr>
        <p:spPr/>
        <p:txBody>
          <a:bodyPr/>
          <a:lstStyle/>
          <a:p>
            <a:pPr>
              <a:defRPr/>
            </a:pPr>
            <a:fld id="{AAA250C1-7BB5-40EB-B57A-B3C0E184C55E}" type="slidenum">
              <a:rPr lang="en-US" smtClean="0"/>
              <a:pPr>
                <a:defRPr/>
              </a:pPr>
              <a:t>7</a:t>
            </a:fld>
            <a:endParaRPr lang="en-US"/>
          </a:p>
        </p:txBody>
      </p:sp>
    </p:spTree>
    <p:extLst>
      <p:ext uri="{BB962C8B-B14F-4D97-AF65-F5344CB8AC3E}">
        <p14:creationId xmlns:p14="http://schemas.microsoft.com/office/powerpoint/2010/main" val="225252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Other Rating Considerations – Grandfathering</a:t>
            </a:r>
            <a:endParaRPr lang="en-US" u="sng" dirty="0"/>
          </a:p>
          <a:p>
            <a:r>
              <a:rPr lang="en-US" dirty="0"/>
              <a:t>Lets talk about the Continuous Coverage Rule. </a:t>
            </a:r>
          </a:p>
          <a:p>
            <a:endParaRPr lang="en-US" b="1" dirty="0"/>
          </a:p>
          <a:p>
            <a:r>
              <a:rPr lang="en-US" dirty="0"/>
              <a:t>If a policy is purchased prior to the effective date of a new map, then it can be rated based on the </a:t>
            </a:r>
            <a:r>
              <a:rPr lang="en-US" b="1" dirty="0"/>
              <a:t>prior</a:t>
            </a:r>
            <a:r>
              <a:rPr lang="en-US" dirty="0"/>
              <a:t> map’s flood zone or Base Flood Elevation. </a:t>
            </a:r>
          </a:p>
          <a:p>
            <a:endParaRPr lang="en-US" b="1" dirty="0"/>
          </a:p>
          <a:p>
            <a:r>
              <a:rPr lang="en-US" dirty="0"/>
              <a:t>Obviously, continuous coverage has to be maintained and, this rule has always applied to both Pre-FIRM and Post-FIRM buildings. </a:t>
            </a:r>
            <a:endParaRPr lang="en-US" altLang="en-US" dirty="0">
              <a:latin typeface="Arial" charset="0"/>
            </a:endParaRPr>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a:defRPr/>
            </a:pPr>
            <a:fld id="{755731ED-8D4B-4486-A44C-D0170C81DA0C}" type="slidenum">
              <a:rPr lang="en-US" altLang="en-US">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307516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Other Rating Considerations – Grandfathering</a:t>
            </a:r>
            <a:endParaRPr lang="en-US" u="sng" dirty="0"/>
          </a:p>
          <a:p>
            <a:r>
              <a:rPr lang="en-US" dirty="0"/>
              <a:t>The second grandfathering option involves what is called the Built In Compliance Rule. </a:t>
            </a:r>
          </a:p>
          <a:p>
            <a:endParaRPr lang="en-US" b="1" dirty="0"/>
          </a:p>
          <a:p>
            <a:r>
              <a:rPr lang="en-US" dirty="0"/>
              <a:t>If a building was built in compliance with the map that was in effect at the time that it was built, then the building can be rated using that map’s flood zone or Base Flood Elevation.</a:t>
            </a:r>
          </a:p>
          <a:p>
            <a:endParaRPr lang="en-US" b="1" dirty="0"/>
          </a:p>
          <a:p>
            <a:r>
              <a:rPr lang="en-US" dirty="0"/>
              <a:t>Proof must be submitted to the carrier </a:t>
            </a:r>
            <a:r>
              <a:rPr lang="en-US" b="1" dirty="0"/>
              <a:t> </a:t>
            </a:r>
            <a:r>
              <a:rPr lang="en-US" dirty="0"/>
              <a:t>and continuous coverage is not required for this option. Typically, this part of the rule applies to Post-FIRM buildings. </a:t>
            </a:r>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a:defRPr/>
            </a:pPr>
            <a:fld id="{656B0613-2CA3-47E3-A4A8-247F027C512A}" type="slidenum">
              <a:rPr lang="en-US" altLang="en-US">
                <a:solidFill>
                  <a:prstClr val="black"/>
                </a:solidFill>
              </a:rPr>
              <a:pPr>
                <a:defRPr/>
              </a:pPr>
              <a:t>9</a:t>
            </a:fld>
            <a:endParaRPr lang="en-US" altLang="en-US">
              <a:solidFill>
                <a:prstClr val="black"/>
              </a:solidFill>
            </a:endParaRPr>
          </a:p>
        </p:txBody>
      </p:sp>
    </p:spTree>
    <p:extLst>
      <p:ext uri="{BB962C8B-B14F-4D97-AF65-F5344CB8AC3E}">
        <p14:creationId xmlns:p14="http://schemas.microsoft.com/office/powerpoint/2010/main" val="50155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Other Rating Considerations – Grandfathering</a:t>
            </a:r>
            <a:endParaRPr lang="en-US" u="sng" dirty="0"/>
          </a:p>
          <a:p>
            <a:r>
              <a:rPr lang="en-US" dirty="0"/>
              <a:t>Since proof of the "built in compliance rule" is required, it is possible to view and print out a copy of prior or historic flood maps.    Go back to the Map Service Center. </a:t>
            </a:r>
          </a:p>
          <a:p>
            <a:endParaRPr lang="en-US" b="1" dirty="0"/>
          </a:p>
          <a:p>
            <a:r>
              <a:rPr lang="en-US" dirty="0"/>
              <a:t>Just click on the “Search All Products” link and search for the community or jurisdiction by name or drop down menu. It will give you a list of the historic mapping products for that community. You can make a </a:t>
            </a:r>
            <a:r>
              <a:rPr lang="en-US" dirty="0" err="1"/>
              <a:t>FIRMette</a:t>
            </a:r>
            <a:r>
              <a:rPr lang="en-US" dirty="0"/>
              <a:t> from an old - historic map. </a:t>
            </a:r>
          </a:p>
        </p:txBody>
      </p:sp>
      <p:sp>
        <p:nvSpPr>
          <p:cNvPr id="4" name="Slide Number Placeholder 3"/>
          <p:cNvSpPr>
            <a:spLocks noGrp="1"/>
          </p:cNvSpPr>
          <p:nvPr>
            <p:ph type="sldNum" sz="quarter" idx="10"/>
          </p:nvPr>
        </p:nvSpPr>
        <p:spPr/>
        <p:txBody>
          <a:bodyPr/>
          <a:lstStyle/>
          <a:p>
            <a:pPr>
              <a:defRPr/>
            </a:pPr>
            <a:fld id="{AAA250C1-7BB5-40EB-B57A-B3C0E184C55E}" type="slidenum">
              <a:rPr lang="en-US" smtClean="0"/>
              <a:pPr>
                <a:defRPr/>
              </a:pPr>
              <a:t>10</a:t>
            </a:fld>
            <a:endParaRPr lang="en-US"/>
          </a:p>
        </p:txBody>
      </p:sp>
    </p:spTree>
    <p:extLst>
      <p:ext uri="{BB962C8B-B14F-4D97-AF65-F5344CB8AC3E}">
        <p14:creationId xmlns:p14="http://schemas.microsoft.com/office/powerpoint/2010/main" val="185734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outlined in this bulletin apply to new business, renewals, endorsements, and cancellations that will become effective on or after October 1, 2018.</a:t>
            </a:r>
          </a:p>
        </p:txBody>
      </p:sp>
      <p:sp>
        <p:nvSpPr>
          <p:cNvPr id="4" name="Slide Number Placeholder 3"/>
          <p:cNvSpPr>
            <a:spLocks noGrp="1"/>
          </p:cNvSpPr>
          <p:nvPr>
            <p:ph type="sldNum" sz="quarter" idx="10"/>
          </p:nvPr>
        </p:nvSpPr>
        <p:spPr/>
        <p:txBody>
          <a:bodyPr/>
          <a:lstStyle/>
          <a:p>
            <a:fld id="{3DEBCDFE-2A6D-4ECB-AAC9-9BBBAA3E2191}" type="slidenum">
              <a:rPr lang="en-US" smtClean="0"/>
              <a:t>11</a:t>
            </a:fld>
            <a:endParaRPr lang="en-US"/>
          </a:p>
        </p:txBody>
      </p:sp>
    </p:spTree>
    <p:extLst>
      <p:ext uri="{BB962C8B-B14F-4D97-AF65-F5344CB8AC3E}">
        <p14:creationId xmlns:p14="http://schemas.microsoft.com/office/powerpoint/2010/main" val="127540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October 1, 2018, FEMA will establish Cancellation Reason Code 26 to allow cancellation of an NFIP policy when a policyholder has obtained a duplicate policy from sources other than the NFIP. The non-NFIP insurance coverage must be for building coverage on the same building that is insured by the flood policy being canceled.</a:t>
            </a:r>
          </a:p>
          <a:p>
            <a:endParaRPr lang="en-US" dirty="0"/>
          </a:p>
          <a:p>
            <a:pPr marL="171450" indent="-171450">
              <a:buFont typeface="Arial" panose="020B0604020202020204" pitchFamily="34" charset="0"/>
              <a:buChar char="•"/>
            </a:pPr>
            <a:r>
              <a:rPr lang="en-US" dirty="0"/>
              <a:t>Cancellation Effective Date: The date the cancellation request is received by the insurer.</a:t>
            </a:r>
          </a:p>
          <a:p>
            <a:endParaRPr lang="en-US" dirty="0"/>
          </a:p>
          <a:p>
            <a:pPr marL="171450" indent="-171450">
              <a:buFont typeface="Arial" panose="020B0604020202020204" pitchFamily="34" charset="0"/>
              <a:buChar char="•"/>
            </a:pPr>
            <a:r>
              <a:rPr lang="en-US" dirty="0"/>
              <a:t>Type of Refund: Pro-rata refund including ICC premium, Reserve Fund Assessment, and HFIAA Surcharge. The refund does not include the Federal Policy Fee and Probation Surcharge (if applicable).</a:t>
            </a:r>
          </a:p>
          <a:p>
            <a:endParaRPr lang="en-US" dirty="0"/>
          </a:p>
          <a:p>
            <a:pPr marL="171450" indent="-171450">
              <a:buFont typeface="Arial" panose="020B0604020202020204" pitchFamily="34" charset="0"/>
              <a:buChar char="•"/>
            </a:pPr>
            <a:r>
              <a:rPr lang="en-US" dirty="0"/>
              <a:t>Cancellation Request: Must be received within the current NFIP policy year.</a:t>
            </a:r>
          </a:p>
          <a:p>
            <a:endParaRPr lang="en-US" dirty="0"/>
          </a:p>
          <a:p>
            <a:pPr marL="171450" indent="-171450">
              <a:buFont typeface="Arial" panose="020B0604020202020204" pitchFamily="34" charset="0"/>
              <a:buChar char="•"/>
            </a:pPr>
            <a:r>
              <a:rPr lang="en-US" dirty="0"/>
              <a:t>Required Documentation: A copy of the non-NFIP policy’s declaration page and a statement from the mortgagee, if any, accepting the non-NFIP policy as the replacement.</a:t>
            </a:r>
          </a:p>
          <a:p>
            <a:endParaRPr lang="en-US" dirty="0"/>
          </a:p>
          <a:p>
            <a:pPr marL="171450" indent="-171450">
              <a:buFont typeface="Arial" panose="020B0604020202020204" pitchFamily="34" charset="0"/>
              <a:buChar char="•"/>
            </a:pPr>
            <a:r>
              <a:rPr lang="en-US" dirty="0"/>
              <a:t>Years Eligible for Refund: Current year.</a:t>
            </a:r>
          </a:p>
        </p:txBody>
      </p:sp>
      <p:sp>
        <p:nvSpPr>
          <p:cNvPr id="4" name="Slide Number Placeholder 3"/>
          <p:cNvSpPr>
            <a:spLocks noGrp="1"/>
          </p:cNvSpPr>
          <p:nvPr>
            <p:ph type="sldNum" sz="quarter" idx="10"/>
          </p:nvPr>
        </p:nvSpPr>
        <p:spPr/>
        <p:txBody>
          <a:bodyPr/>
          <a:lstStyle/>
          <a:p>
            <a:fld id="{3DEBCDFE-2A6D-4ECB-AAC9-9BBBAA3E2191}" type="slidenum">
              <a:rPr lang="en-US" smtClean="0"/>
              <a:t>12</a:t>
            </a:fld>
            <a:endParaRPr lang="en-US"/>
          </a:p>
        </p:txBody>
      </p:sp>
    </p:spTree>
    <p:extLst>
      <p:ext uri="{BB962C8B-B14F-4D97-AF65-F5344CB8AC3E}">
        <p14:creationId xmlns:p14="http://schemas.microsoft.com/office/powerpoint/2010/main" val="62034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October 1, 2018, NFIP insurers must inform eligible policyholders with standard-rated policies for property in a non-Special Flood Hazard Area (SFHA) of their option to convert to the Preferred Risk Policy (PRP). They must inform policyholders prior to processing cancellations for the following Cancellation Reason Codes:</a:t>
            </a:r>
          </a:p>
          <a:p>
            <a:endParaRPr lang="en-US" dirty="0"/>
          </a:p>
          <a:p>
            <a:pPr marL="171450" indent="-171450">
              <a:buFont typeface="Arial" panose="020B0604020202020204" pitchFamily="34" charset="0"/>
              <a:buChar char="•"/>
            </a:pPr>
            <a:r>
              <a:rPr lang="en-US" dirty="0"/>
              <a:t>Reason Code 8 – Policy Not Required by Mortgagee</a:t>
            </a:r>
          </a:p>
          <a:p>
            <a:endParaRPr lang="en-US" dirty="0"/>
          </a:p>
          <a:p>
            <a:pPr marL="171450" indent="-171450">
              <a:buFont typeface="Arial" panose="020B0604020202020204" pitchFamily="34" charset="0"/>
              <a:buChar char="•"/>
            </a:pPr>
            <a:r>
              <a:rPr lang="en-US" dirty="0"/>
              <a:t>Reason Code 9 – Insurance No Longer Required by Mortgagee Because Property Is No Longer Located in a Special Flood Hazard Area Because of a Physical Map Revision (PMR) or Letter of Map Revision (LOMR).</a:t>
            </a:r>
          </a:p>
          <a:p>
            <a:endParaRPr lang="en-US" dirty="0"/>
          </a:p>
          <a:p>
            <a:pPr marL="171450" indent="-171450">
              <a:buFont typeface="Arial" panose="020B0604020202020204" pitchFamily="34" charset="0"/>
              <a:buChar char="•"/>
            </a:pPr>
            <a:r>
              <a:rPr lang="en-US" dirty="0"/>
              <a:t>Reason Code 15 – Insurance No Longer Required Based on FEMA Review of Lender’s Special Flood Hazard Area Determination called a Letter of Determination Review (LODR).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Reason Code 19 – Insurance No Longer Required by the Mortgagee Because the Building Has Been Removed from the SFHA by Means of a Letter Of Map Amendment (LOMA0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implement this requirement, NFIP insurers may develop notice requirements that align with their normal business practices. NFIP insurers must be able to demonstrate that they informed eligible policyholders of the availability of the PRP.  Insurers may cancel/rewrite the policy to a PRP using the current cancel/rewrite procedures outlined in Cancellation Reason Code 22 or 24, as appropriate. </a:t>
            </a:r>
            <a:endParaRPr lang="en-US" dirty="0"/>
          </a:p>
        </p:txBody>
      </p:sp>
      <p:sp>
        <p:nvSpPr>
          <p:cNvPr id="4" name="Slide Number Placeholder 3"/>
          <p:cNvSpPr>
            <a:spLocks noGrp="1"/>
          </p:cNvSpPr>
          <p:nvPr>
            <p:ph type="sldNum" sz="quarter" idx="10"/>
          </p:nvPr>
        </p:nvSpPr>
        <p:spPr/>
        <p:txBody>
          <a:bodyPr/>
          <a:lstStyle/>
          <a:p>
            <a:fld id="{3DEBCDFE-2A6D-4ECB-AAC9-9BBBAA3E2191}" type="slidenum">
              <a:rPr lang="en-US" smtClean="0"/>
              <a:t>13</a:t>
            </a:fld>
            <a:endParaRPr lang="en-US"/>
          </a:p>
        </p:txBody>
      </p:sp>
    </p:spTree>
    <p:extLst>
      <p:ext uri="{BB962C8B-B14F-4D97-AF65-F5344CB8AC3E}">
        <p14:creationId xmlns:p14="http://schemas.microsoft.com/office/powerpoint/2010/main" val="305685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 is extending the time period for properties newly mapped into an SFHA to be rated using the Newly Mapped rating procedure instead of going immediately to full-risk (actuarial) rating.</a:t>
            </a:r>
          </a:p>
          <a:p>
            <a:r>
              <a:rPr lang="en-US" dirty="0"/>
              <a:t>Currently, properties newly mapped into an SFHA are eligible for the Newly Mapped rating procedure if the applicant obtains coverage that is effective within 12 months of the map revision date. Effective October 1, 2018, FEMA is expanding eligibility to be either within 12 months of the map revision date or within 45 days of initial lender notification if the notification occurred within 24 months of the map revision date. In these cases, the Newly Mapped multiplier to be used for premium calculation should be based on the map effective date and the policy effective date for that new business transaction.</a:t>
            </a:r>
          </a:p>
        </p:txBody>
      </p:sp>
      <p:sp>
        <p:nvSpPr>
          <p:cNvPr id="4" name="Slide Number Placeholder 3"/>
          <p:cNvSpPr>
            <a:spLocks noGrp="1"/>
          </p:cNvSpPr>
          <p:nvPr>
            <p:ph type="sldNum" sz="quarter" idx="10"/>
          </p:nvPr>
        </p:nvSpPr>
        <p:spPr/>
        <p:txBody>
          <a:bodyPr/>
          <a:lstStyle/>
          <a:p>
            <a:fld id="{3DEBCDFE-2A6D-4ECB-AAC9-9BBBAA3E2191}" type="slidenum">
              <a:rPr lang="en-US" smtClean="0"/>
              <a:t>14</a:t>
            </a:fld>
            <a:endParaRPr lang="en-US"/>
          </a:p>
        </p:txBody>
      </p:sp>
    </p:spTree>
    <p:extLst>
      <p:ext uri="{BB962C8B-B14F-4D97-AF65-F5344CB8AC3E}">
        <p14:creationId xmlns:p14="http://schemas.microsoft.com/office/powerpoint/2010/main" val="279844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8927" y="2062065"/>
            <a:ext cx="8610600" cy="2304877"/>
          </a:xfrm>
        </p:spPr>
        <p:txBody>
          <a:bodyPr>
            <a:normAutofit/>
          </a:bodyPr>
          <a:lstStyle>
            <a:lvl1pPr marL="0" indent="0" algn="ctr">
              <a:buNone/>
              <a:defRPr sz="18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endParaRPr lang="en-US" dirty="0"/>
          </a:p>
        </p:txBody>
      </p:sp>
      <p:sp>
        <p:nvSpPr>
          <p:cNvPr id="6" name="Slide Number Placeholder 5"/>
          <p:cNvSpPr>
            <a:spLocks noGrp="1"/>
          </p:cNvSpPr>
          <p:nvPr>
            <p:ph type="sldNum" sz="quarter" idx="12"/>
          </p:nvPr>
        </p:nvSpPr>
        <p:spPr>
          <a:xfrm>
            <a:off x="9378696" y="6399901"/>
            <a:ext cx="2743200" cy="365125"/>
          </a:xfrm>
        </p:spPr>
        <p:txBody>
          <a:bodyPr/>
          <a:lstStyle>
            <a:lvl1pPr>
              <a:defRPr baseline="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85165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74841" y="685802"/>
            <a:ext cx="4434417" cy="3988411"/>
          </a:xfrm>
          <a:prstGeom prst="rect">
            <a:avLst/>
          </a:prstGeom>
        </p:spPr>
        <p:txBody>
          <a:bodyPr>
            <a:no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7961376" y="685802"/>
            <a:ext cx="3729565" cy="3459163"/>
          </a:xfrm>
          <a:prstGeom prst="rect">
            <a:avLst/>
          </a:prstGeom>
        </p:spPr>
        <p:txBody>
          <a:bodyPr/>
          <a:lstStyle/>
          <a:p>
            <a:pPr lvl="0"/>
            <a:endParaRPr lang="en-US" noProof="0"/>
          </a:p>
        </p:txBody>
      </p:sp>
      <p:sp>
        <p:nvSpPr>
          <p:cNvPr id="5" name="Rectangle 6"/>
          <p:cNvSpPr>
            <a:spLocks noGrp="1" noChangeArrowheads="1"/>
          </p:cNvSpPr>
          <p:nvPr>
            <p:ph type="sldNum" sz="quarter" idx="10"/>
          </p:nvPr>
        </p:nvSpPr>
        <p:spPr>
          <a:xfrm>
            <a:off x="11480800" y="6429375"/>
            <a:ext cx="609600" cy="260350"/>
          </a:xfrm>
          <a:prstGeom prst="rect">
            <a:avLst/>
          </a:prstGeom>
        </p:spPr>
        <p:txBody>
          <a:bodyPr/>
          <a:lstStyle>
            <a:lvl1pPr>
              <a:defRPr>
                <a:latin typeface="Arial" charset="0"/>
              </a:defRPr>
            </a:lvl1pPr>
          </a:lstStyle>
          <a:p>
            <a:pPr>
              <a:defRPr/>
            </a:pPr>
            <a:fld id="{8D5C17A4-6D31-4E92-BEFE-BE4ACFE994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4540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47136" y="685800"/>
            <a:ext cx="3556000" cy="3352800"/>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17317" y="685800"/>
            <a:ext cx="4572000" cy="3352800"/>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xfrm>
            <a:off x="11586635" y="6421438"/>
            <a:ext cx="605367" cy="457200"/>
          </a:xfrm>
        </p:spPr>
        <p:txBody>
          <a:bodyPr/>
          <a:lstStyle>
            <a:lvl1pPr>
              <a:defRPr/>
            </a:lvl1pPr>
          </a:lstStyle>
          <a:p>
            <a:pPr>
              <a:defRPr/>
            </a:pPr>
            <a:fld id="{0FDD7AAD-8A28-4C72-BD81-8CBEB605FA7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435314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Content Placeholder 3"/>
          <p:cNvSpPr>
            <a:spLocks noGrp="1"/>
          </p:cNvSpPr>
          <p:nvPr>
            <p:ph sz="half" idx="13"/>
          </p:nvPr>
        </p:nvSpPr>
        <p:spPr>
          <a:xfrm>
            <a:off x="6604000" y="3276600"/>
            <a:ext cx="5181600" cy="762000"/>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6" name="Content Placeholder 3"/>
          <p:cNvSpPr>
            <a:spLocks noGrp="1"/>
          </p:cNvSpPr>
          <p:nvPr>
            <p:ph sz="half" idx="12"/>
          </p:nvPr>
        </p:nvSpPr>
        <p:spPr>
          <a:xfrm>
            <a:off x="6502400" y="2209800"/>
            <a:ext cx="5384800" cy="734904"/>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Content Placeholder 3"/>
          <p:cNvSpPr>
            <a:spLocks noGrp="1"/>
          </p:cNvSpPr>
          <p:nvPr>
            <p:ph sz="half" idx="11"/>
          </p:nvPr>
        </p:nvSpPr>
        <p:spPr>
          <a:xfrm>
            <a:off x="711200" y="2209800"/>
            <a:ext cx="5384800" cy="734904"/>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10"/>
          </p:nvPr>
        </p:nvSpPr>
        <p:spPr>
          <a:xfrm>
            <a:off x="6400800" y="1219200"/>
            <a:ext cx="5384800" cy="734904"/>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3" name="Content Placeholder 3"/>
          <p:cNvSpPr>
            <a:spLocks noGrp="1"/>
          </p:cNvSpPr>
          <p:nvPr>
            <p:ph sz="half" idx="2"/>
          </p:nvPr>
        </p:nvSpPr>
        <p:spPr>
          <a:xfrm>
            <a:off x="798625" y="1212137"/>
            <a:ext cx="5384800" cy="734904"/>
          </a:xfrm>
          <a:solidFill>
            <a:srgbClr val="000066"/>
          </a:solidFill>
        </p:spPr>
        <p:txBody>
          <a:bodyPr/>
          <a:lstStyle>
            <a:lvl1pPr marL="0" indent="0">
              <a:buNone/>
              <a:defRPr sz="1800">
                <a:solidFill>
                  <a:schemeClr val="bg1"/>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8" name="Content Placeholder 3"/>
          <p:cNvSpPr>
            <a:spLocks noGrp="1"/>
          </p:cNvSpPr>
          <p:nvPr>
            <p:ph sz="half" idx="14"/>
          </p:nvPr>
        </p:nvSpPr>
        <p:spPr>
          <a:xfrm>
            <a:off x="711200" y="3276600"/>
            <a:ext cx="5384800" cy="762000"/>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9" name="Content Placeholder 3"/>
          <p:cNvSpPr>
            <a:spLocks noGrp="1"/>
          </p:cNvSpPr>
          <p:nvPr>
            <p:ph sz="half" idx="15"/>
          </p:nvPr>
        </p:nvSpPr>
        <p:spPr>
          <a:xfrm>
            <a:off x="812800" y="4419600"/>
            <a:ext cx="5384800" cy="762000"/>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0" name="Content Placeholder 3"/>
          <p:cNvSpPr>
            <a:spLocks noGrp="1"/>
          </p:cNvSpPr>
          <p:nvPr>
            <p:ph sz="half" idx="16"/>
          </p:nvPr>
        </p:nvSpPr>
        <p:spPr>
          <a:xfrm>
            <a:off x="6807200" y="4343400"/>
            <a:ext cx="5384800" cy="762000"/>
          </a:xfrm>
          <a:solidFill>
            <a:srgbClr val="DDDDDD"/>
          </a:solidFill>
        </p:spPr>
        <p:txBody>
          <a:bodyPr/>
          <a:lstStyle>
            <a:lvl1pPr marL="0" indent="0">
              <a:buNone/>
              <a:defRPr sz="1800">
                <a:solidFill>
                  <a:srgbClr val="000066"/>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Tree>
    <p:extLst>
      <p:ext uri="{BB962C8B-B14F-4D97-AF65-F5344CB8AC3E}">
        <p14:creationId xmlns:p14="http://schemas.microsoft.com/office/powerpoint/2010/main" val="61034713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ffects of Map Chan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4811" y="685800"/>
            <a:ext cx="8228527" cy="5545898"/>
          </a:xfrm>
        </p:spPr>
        <p:txBody>
          <a:bodyPr>
            <a:normAutofit/>
          </a:bodyPr>
          <a:lstStyle>
            <a:lvl1pPr>
              <a:buFont typeface="Wingdings" pitchFamily="2" charset="2"/>
              <a:buChar char="§"/>
              <a:defRPr sz="2100">
                <a:solidFill>
                  <a:schemeClr val="tx1">
                    <a:lumMod val="75000"/>
                    <a:lumOff val="25000"/>
                  </a:schemeClr>
                </a:solidFill>
                <a:latin typeface="Calibri" pitchFamily="34" charset="0"/>
              </a:defRPr>
            </a:lvl1pPr>
            <a:lvl2pPr>
              <a:buFont typeface="Wingdings" pitchFamily="2" charset="2"/>
              <a:buChar char="§"/>
              <a:defRPr sz="2100">
                <a:solidFill>
                  <a:schemeClr val="tx1">
                    <a:lumMod val="75000"/>
                    <a:lumOff val="25000"/>
                  </a:schemeClr>
                </a:solidFill>
                <a:latin typeface="Calibri" pitchFamily="34" charset="0"/>
              </a:defRPr>
            </a:lvl2pPr>
            <a:lvl3pPr>
              <a:buFont typeface="Wingdings" pitchFamily="2" charset="2"/>
              <a:buChar char="§"/>
              <a:defRPr sz="2100">
                <a:solidFill>
                  <a:schemeClr val="tx1">
                    <a:lumMod val="75000"/>
                    <a:lumOff val="25000"/>
                  </a:schemeClr>
                </a:solidFill>
                <a:latin typeface="Calibri" pitchFamily="34" charset="0"/>
              </a:defRPr>
            </a:lvl3pPr>
            <a:lvl4pPr>
              <a:buFont typeface="Wingdings" pitchFamily="2" charset="2"/>
              <a:buChar char="§"/>
              <a:defRPr sz="2100">
                <a:solidFill>
                  <a:schemeClr val="tx1">
                    <a:lumMod val="75000"/>
                    <a:lumOff val="25000"/>
                  </a:schemeClr>
                </a:solidFill>
                <a:latin typeface="Calibri" pitchFamily="34" charset="0"/>
              </a:defRPr>
            </a:lvl4pPr>
            <a:lvl5pPr>
              <a:buFont typeface="Wingdings" pitchFamily="2" charset="2"/>
              <a:buChar char="§"/>
              <a:defRPr sz="2100">
                <a:solidFill>
                  <a:schemeClr val="tx1">
                    <a:lumMod val="75000"/>
                    <a:lumOff val="25000"/>
                  </a:schemeClr>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02943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2913888" cy="1820634"/>
          </a:xfrm>
          <a:prstGeom prst="rect">
            <a:avLst/>
          </a:prstGeom>
        </p:spPr>
        <p:txBody>
          <a:bodyPr/>
          <a:lstStyle/>
          <a:p>
            <a:r>
              <a:rPr lang="en-US" dirty="0"/>
              <a:t>Click to edit Master title style</a:t>
            </a:r>
          </a:p>
        </p:txBody>
      </p:sp>
      <p:sp>
        <p:nvSpPr>
          <p:cNvPr id="3" name="Rectangle 5"/>
          <p:cNvSpPr>
            <a:spLocks noGrp="1" noChangeArrowheads="1"/>
          </p:cNvSpPr>
          <p:nvPr>
            <p:ph type="sldNum" sz="quarter" idx="10"/>
          </p:nvPr>
        </p:nvSpPr>
        <p:spPr>
          <a:xfrm>
            <a:off x="11586635" y="6421438"/>
            <a:ext cx="605367" cy="457200"/>
          </a:xfrm>
        </p:spPr>
        <p:txBody>
          <a:bodyPr/>
          <a:lstStyle>
            <a:lvl1pPr>
              <a:defRPr smtClean="0">
                <a:latin typeface="Calibri" pitchFamily="34" charset="0"/>
              </a:defRPr>
            </a:lvl1pPr>
          </a:lstStyle>
          <a:p>
            <a:pPr>
              <a:defRPr/>
            </a:pPr>
            <a:fld id="{E9D2565D-93A7-4645-B8A7-95F84200523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6990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11586635" y="6421438"/>
            <a:ext cx="605367" cy="457200"/>
          </a:xfrm>
        </p:spPr>
        <p:txBody>
          <a:bodyPr/>
          <a:lstStyle>
            <a:lvl1pPr>
              <a:defRPr/>
            </a:lvl1pPr>
          </a:lstStyle>
          <a:p>
            <a:pPr>
              <a:defRPr/>
            </a:pPr>
            <a:fld id="{879AD745-242C-47DF-AE3D-DFBFB1C92D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5240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urseObjective/Summary">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3661835" y="701164"/>
            <a:ext cx="7924800" cy="4937639"/>
          </a:xfrm>
          <a:prstGeom prst="rect">
            <a:avLst/>
          </a:prstGeom>
        </p:spPr>
        <p:txBody>
          <a:bodyPr/>
          <a:lstStyle>
            <a:lvl1pPr marL="0" indent="0">
              <a:buNone/>
              <a:tabLst>
                <a:tab pos="0" algn="l"/>
              </a:tabLst>
              <a:defRPr sz="1800">
                <a:solidFill>
                  <a:schemeClr val="tx1"/>
                </a:solidFill>
              </a:defRPr>
            </a:lvl1pPr>
            <a:lvl2pPr>
              <a:buFont typeface="Wingdings" pitchFamily="2" charset="2"/>
              <a:buChar cha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350"/>
            </a:lvl6pPr>
            <a:lvl7pPr>
              <a:defRPr sz="1350"/>
            </a:lvl7pPr>
            <a:lvl8pPr>
              <a:defRPr sz="1350"/>
            </a:lvl8pPr>
            <a:lvl9pPr>
              <a:defRPr sz="1350"/>
            </a:lvl9pPr>
          </a:lstStyle>
          <a:p>
            <a:pPr lvl="0"/>
            <a:endParaRPr lang="en-US" dirty="0"/>
          </a:p>
        </p:txBody>
      </p:sp>
      <p:sp>
        <p:nvSpPr>
          <p:cNvPr id="10" name="Title 10"/>
          <p:cNvSpPr>
            <a:spLocks noGrp="1"/>
          </p:cNvSpPr>
          <p:nvPr>
            <p:ph type="title"/>
          </p:nvPr>
        </p:nvSpPr>
        <p:spPr>
          <a:xfrm>
            <a:off x="42489" y="701164"/>
            <a:ext cx="2871400" cy="1356239"/>
          </a:xfrm>
          <a:prstGeom prst="rect">
            <a:avLst/>
          </a:prstGeom>
        </p:spPr>
        <p:txBody>
          <a:bodyPr>
            <a:noAutofit/>
          </a:bodyPr>
          <a:lstStyle>
            <a:lvl1pPr algn="l">
              <a:defRPr sz="2400" b="0" i="0">
                <a:solidFill>
                  <a:schemeClr val="bg1"/>
                </a:solidFill>
                <a:latin typeface="Calibri Light" panose="020F0302020204030204" pitchFamily="34" charset="0"/>
              </a:defRPr>
            </a:lvl1pPr>
          </a:lstStyle>
          <a:p>
            <a:r>
              <a:rPr lang="en-US" dirty="0"/>
              <a:t>Click to edit Master title style</a:t>
            </a:r>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eaLnBrk="0" hangingPunct="0">
              <a:defRPr sz="1800" dirty="0">
                <a:solidFill>
                  <a:srgbClr val="000000"/>
                </a:solidFill>
                <a:latin typeface="Times" pitchFamily="18" charset="0"/>
                <a:cs typeface="+mn-cs"/>
              </a:defRPr>
            </a:lvl1pPr>
          </a:lstStyle>
          <a:p>
            <a:pPr>
              <a:defRPr/>
            </a:pPr>
            <a:endParaRPr lang="en-US"/>
          </a:p>
        </p:txBody>
      </p:sp>
      <p:sp>
        <p:nvSpPr>
          <p:cNvPr id="5" name="Footer Placeholder 4"/>
          <p:cNvSpPr>
            <a:spLocks noGrp="1"/>
          </p:cNvSpPr>
          <p:nvPr>
            <p:ph type="ftr" sz="quarter" idx="15"/>
          </p:nvPr>
        </p:nvSpPr>
        <p:spPr>
          <a:xfrm>
            <a:off x="4165600" y="6356353"/>
            <a:ext cx="3860800" cy="365125"/>
          </a:xfrm>
          <a:prstGeom prst="rect">
            <a:avLst/>
          </a:prstGeom>
        </p:spPr>
        <p:txBody>
          <a:bodyPr/>
          <a:lstStyle>
            <a:lvl1pPr eaLnBrk="0" hangingPunct="0">
              <a:defRPr sz="1800" dirty="0">
                <a:solidFill>
                  <a:srgbClr val="000000"/>
                </a:solidFill>
                <a:latin typeface="Times" pitchFamily="18" charset="0"/>
                <a:cs typeface="+mn-cs"/>
              </a:defRPr>
            </a:lvl1pPr>
          </a:lstStyle>
          <a:p>
            <a:pPr>
              <a:defRPr/>
            </a:pPr>
            <a:endParaRPr lang="en-US"/>
          </a:p>
        </p:txBody>
      </p:sp>
      <p:sp>
        <p:nvSpPr>
          <p:cNvPr id="6" name="Slide Number Placeholder 5"/>
          <p:cNvSpPr>
            <a:spLocks noGrp="1"/>
          </p:cNvSpPr>
          <p:nvPr>
            <p:ph type="sldNum" sz="quarter" idx="16"/>
          </p:nvPr>
        </p:nvSpPr>
        <p:spPr>
          <a:xfrm>
            <a:off x="11586635" y="6421438"/>
            <a:ext cx="605367" cy="457200"/>
          </a:xfrm>
        </p:spPr>
        <p:txBody>
          <a:bodyPr/>
          <a:lstStyle>
            <a:lvl1pPr>
              <a:defRPr/>
            </a:lvl1pPr>
          </a:lstStyle>
          <a:p>
            <a:pPr>
              <a:defRPr/>
            </a:pPr>
            <a:fld id="{D8A0F7DE-49AF-4A65-8B25-D60DF9578F2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61122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C6BACD2-51C1-4046-9CB0-D02A1DDA9A2F}" type="datetimeFigureOut">
              <a:rPr lang="en-US">
                <a:solidFill>
                  <a:prstClr val="black"/>
                </a:solidFill>
              </a:rPr>
              <a:pPr>
                <a:defRPr/>
              </a:pPr>
              <a:t>10/4/2018</a:t>
            </a:fld>
            <a:endParaRPr lang="en-US">
              <a:solidFill>
                <a:prstClr val="black"/>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70499DF8-0644-4B65-800D-AC0A0308F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7244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800" b="1">
                <a:solidFill>
                  <a:srgbClr val="C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solidFill>
                  <a:srgbClr val="C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3010A44D-87AB-42A4-AAC7-6E2E4427A1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2982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id-Split with footnote">
    <p:spTree>
      <p:nvGrpSpPr>
        <p:cNvPr id="1" name=""/>
        <p:cNvGrpSpPr/>
        <p:nvPr/>
      </p:nvGrpSpPr>
      <p:grpSpPr>
        <a:xfrm>
          <a:off x="0" y="0"/>
          <a:ext cx="0" cy="0"/>
          <a:chOff x="0" y="0"/>
          <a:chExt cx="0" cy="0"/>
        </a:xfrm>
      </p:grpSpPr>
      <p:sp>
        <p:nvSpPr>
          <p:cNvPr id="6" name="Rectangle 5"/>
          <p:cNvSpPr/>
          <p:nvPr userDrawn="1"/>
        </p:nvSpPr>
        <p:spPr>
          <a:xfrm>
            <a:off x="-23282" y="411166"/>
            <a:ext cx="5425017" cy="14938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3300" dirty="0">
              <a:solidFill>
                <a:prstClr val="white"/>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5365753" y="0"/>
            <a:ext cx="35983" cy="6172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56"/>
          <p:cNvGrpSpPr>
            <a:grpSpLocks/>
          </p:cNvGrpSpPr>
          <p:nvPr userDrawn="1"/>
        </p:nvGrpSpPr>
        <p:grpSpPr bwMode="auto">
          <a:xfrm>
            <a:off x="0" y="5287966"/>
            <a:ext cx="12344400" cy="1576387"/>
            <a:chOff x="0" y="5288217"/>
            <a:chExt cx="9257731" cy="1575625"/>
          </a:xfrm>
        </p:grpSpPr>
        <p:sp>
          <p:nvSpPr>
            <p:cNvPr id="9" name="TextBox 57"/>
            <p:cNvSpPr txBox="1">
              <a:spLocks noChangeArrowheads="1"/>
            </p:cNvSpPr>
            <p:nvPr/>
          </p:nvSpPr>
          <p:spPr bwMode="auto">
            <a:xfrm>
              <a:off x="0" y="5848858"/>
              <a:ext cx="9143999" cy="101498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en-US" altLang="en-US" sz="675" b="1">
                <a:solidFill>
                  <a:prstClr val="white"/>
                </a:solidFill>
                <a:cs typeface="Arial" charset="0"/>
              </a:endParaRPr>
            </a:p>
          </p:txBody>
        </p:sp>
        <p:pic>
          <p:nvPicPr>
            <p:cNvPr id="10" name="Picture 5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01866"/>
              <a:ext cx="968266" cy="8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9"/>
            <p:cNvGrpSpPr>
              <a:grpSpLocks/>
            </p:cNvGrpSpPr>
            <p:nvPr/>
          </p:nvGrpSpPr>
          <p:grpSpPr bwMode="auto">
            <a:xfrm>
              <a:off x="801616" y="5288217"/>
              <a:ext cx="3115291" cy="873010"/>
              <a:chOff x="2138266" y="1736604"/>
              <a:chExt cx="8010143" cy="2122698"/>
            </a:xfrm>
          </p:grpSpPr>
          <p:pic>
            <p:nvPicPr>
              <p:cNvPr id="27" name="Picture 7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75"/>
              <p:cNvGrpSpPr>
                <a:grpSpLocks/>
              </p:cNvGrpSpPr>
              <p:nvPr/>
            </p:nvGrpSpPr>
            <p:grpSpPr bwMode="auto">
              <a:xfrm>
                <a:off x="2138266" y="1736604"/>
                <a:ext cx="8010143" cy="2122698"/>
                <a:chOff x="2138266" y="3832006"/>
                <a:chExt cx="8010143" cy="2122698"/>
              </a:xfrm>
            </p:grpSpPr>
            <p:pic>
              <p:nvPicPr>
                <p:cNvPr id="29"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60"/>
            <p:cNvGrpSpPr>
              <a:grpSpLocks/>
            </p:cNvGrpSpPr>
            <p:nvPr/>
          </p:nvGrpSpPr>
          <p:grpSpPr bwMode="auto">
            <a:xfrm>
              <a:off x="3260487" y="5293981"/>
              <a:ext cx="3115291" cy="875583"/>
              <a:chOff x="2138266" y="1750252"/>
              <a:chExt cx="8010143" cy="2128954"/>
            </a:xfrm>
          </p:grpSpPr>
          <p:pic>
            <p:nvPicPr>
              <p:cNvPr id="21" name="Picture 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69"/>
              <p:cNvGrpSpPr>
                <a:grpSpLocks/>
              </p:cNvGrpSpPr>
              <p:nvPr/>
            </p:nvGrpSpPr>
            <p:grpSpPr bwMode="auto">
              <a:xfrm>
                <a:off x="2138266" y="1763900"/>
                <a:ext cx="8010143" cy="2115306"/>
                <a:chOff x="2138266" y="3859302"/>
                <a:chExt cx="8010143" cy="2115306"/>
              </a:xfrm>
            </p:grpSpPr>
            <p:pic>
              <p:nvPicPr>
                <p:cNvPr id="23" name="Picture 7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65191"/>
                  <a:ext cx="2584093"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1" y="3878839"/>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5" y="3879206"/>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10" y="3859302"/>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 name="Group 61"/>
            <p:cNvGrpSpPr>
              <a:grpSpLocks/>
            </p:cNvGrpSpPr>
            <p:nvPr/>
          </p:nvGrpSpPr>
          <p:grpSpPr bwMode="auto">
            <a:xfrm>
              <a:off x="6142440" y="5294304"/>
              <a:ext cx="3115291" cy="873010"/>
              <a:chOff x="2138266" y="1736604"/>
              <a:chExt cx="8010143" cy="2122698"/>
            </a:xfrm>
          </p:grpSpPr>
          <p:pic>
            <p:nvPicPr>
              <p:cNvPr id="15" name="Pictur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63"/>
              <p:cNvGrpSpPr>
                <a:grpSpLocks/>
              </p:cNvGrpSpPr>
              <p:nvPr/>
            </p:nvGrpSpPr>
            <p:grpSpPr bwMode="auto">
              <a:xfrm>
                <a:off x="2138266" y="1736604"/>
                <a:ext cx="8010143" cy="2122698"/>
                <a:chOff x="2138266" y="3832006"/>
                <a:chExt cx="8010143" cy="2122698"/>
              </a:xfrm>
            </p:grpSpPr>
            <p:pic>
              <p:nvPicPr>
                <p:cNvPr id="17" name="Picture 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2" name="Text Placeholder 2"/>
          <p:cNvSpPr>
            <a:spLocks noGrp="1"/>
          </p:cNvSpPr>
          <p:nvPr>
            <p:ph type="body" sz="quarter" idx="4294967295"/>
          </p:nvPr>
        </p:nvSpPr>
        <p:spPr>
          <a:xfrm>
            <a:off x="5672667" y="668338"/>
            <a:ext cx="6316133" cy="4894262"/>
          </a:xfrm>
        </p:spPr>
        <p:txBody>
          <a:bodyPr>
            <a:normAutofit/>
          </a:bodyPr>
          <a:lstStyle>
            <a:lvl1pPr>
              <a:defRPr/>
            </a:lvl1pPr>
          </a:lstStyle>
          <a:p>
            <a:pPr lvl="0"/>
            <a:r>
              <a:rPr lang="en-US"/>
              <a:t>Click to edit Master text styles</a:t>
            </a:r>
          </a:p>
        </p:txBody>
      </p:sp>
      <p:sp>
        <p:nvSpPr>
          <p:cNvPr id="3" name="Text Placeholder 2"/>
          <p:cNvSpPr>
            <a:spLocks noGrp="1"/>
          </p:cNvSpPr>
          <p:nvPr>
            <p:ph type="body" sz="quarter" idx="13"/>
          </p:nvPr>
        </p:nvSpPr>
        <p:spPr>
          <a:xfrm>
            <a:off x="3321052" y="6134100"/>
            <a:ext cx="6026149" cy="571500"/>
          </a:xfrm>
        </p:spPr>
        <p:txBody>
          <a:bodyPr anchor="ctr">
            <a:normAutofit/>
          </a:bodyPr>
          <a:lstStyle>
            <a:lvl1pPr marL="0" indent="0" algn="ctr">
              <a:buNone/>
              <a:defRPr sz="1350">
                <a:solidFill>
                  <a:schemeClr val="bg1"/>
                </a:solidFill>
              </a:defRPr>
            </a:lvl1pPr>
          </a:lstStyle>
          <a:p>
            <a:pPr lvl="0"/>
            <a:r>
              <a:rPr lang="en-US"/>
              <a:t>Click to edit Master text styles</a:t>
            </a:r>
          </a:p>
        </p:txBody>
      </p:sp>
      <p:sp>
        <p:nvSpPr>
          <p:cNvPr id="34" name="Text Placeholder 33"/>
          <p:cNvSpPr>
            <a:spLocks noGrp="1"/>
          </p:cNvSpPr>
          <p:nvPr>
            <p:ph type="body" sz="quarter" idx="14"/>
          </p:nvPr>
        </p:nvSpPr>
        <p:spPr>
          <a:xfrm>
            <a:off x="101602" y="762000"/>
            <a:ext cx="5264151" cy="990600"/>
          </a:xfrm>
        </p:spPr>
        <p:txBody>
          <a:bodyPr anchor="ctr"/>
          <a:lstStyle>
            <a:lvl1pPr marL="0" indent="0" algn="r">
              <a:buNone/>
              <a:defRPr>
                <a:solidFill>
                  <a:schemeClr val="bg1"/>
                </a:solidFill>
              </a:defRPr>
            </a:lvl1pPr>
          </a:lstStyle>
          <a:p>
            <a:pPr lvl="0"/>
            <a:r>
              <a:rPr lang="en-US" dirty="0"/>
              <a:t>Click to edit Master text styles</a:t>
            </a:r>
          </a:p>
        </p:txBody>
      </p:sp>
      <p:sp>
        <p:nvSpPr>
          <p:cNvPr id="36" name="Picture Placeholder 35"/>
          <p:cNvSpPr>
            <a:spLocks noGrp="1"/>
          </p:cNvSpPr>
          <p:nvPr>
            <p:ph type="pic" sz="quarter" idx="15"/>
          </p:nvPr>
        </p:nvSpPr>
        <p:spPr>
          <a:xfrm>
            <a:off x="2" y="1905000"/>
            <a:ext cx="5365751" cy="2468562"/>
          </a:xfrm>
        </p:spPr>
        <p:txBody>
          <a:bodyPr rtlCol="0">
            <a:normAutofit/>
          </a:bodyPr>
          <a:lstStyle/>
          <a:p>
            <a:pPr lvl="0"/>
            <a:r>
              <a:rPr lang="en-US" noProof="0" dirty="0"/>
              <a:t>Click icon to add picture</a:t>
            </a:r>
          </a:p>
        </p:txBody>
      </p:sp>
      <p:sp>
        <p:nvSpPr>
          <p:cNvPr id="33" name="Slide Number Placeholder 6"/>
          <p:cNvSpPr>
            <a:spLocks noGrp="1"/>
          </p:cNvSpPr>
          <p:nvPr>
            <p:ph type="sldNum" sz="quarter" idx="16"/>
          </p:nvPr>
        </p:nvSpPr>
        <p:spPr/>
        <p:txBody>
          <a:bodyPr/>
          <a:lstStyle>
            <a:lvl1pPr>
              <a:defRPr>
                <a:solidFill>
                  <a:schemeClr val="tx1"/>
                </a:solidFill>
              </a:defRPr>
            </a:lvl1pPr>
          </a:lstStyle>
          <a:p>
            <a:pPr>
              <a:defRPr/>
            </a:pPr>
            <a:fld id="{52C4DB57-4A80-441F-ADA4-2C3D38DBED3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1439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8811" y="3260282"/>
            <a:ext cx="7815156" cy="1500187"/>
          </a:xfrm>
        </p:spPr>
        <p:txBody>
          <a:bodyPr anchor="ctr"/>
          <a:lstStyle>
            <a:lvl1pPr marL="0" indent="0" algn="ctr">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endParaRPr lang="en-US" dirty="0"/>
          </a:p>
        </p:txBody>
      </p:sp>
      <p:sp>
        <p:nvSpPr>
          <p:cNvPr id="4" name="Rectangle 5"/>
          <p:cNvSpPr>
            <a:spLocks noGrp="1" noChangeArrowheads="1"/>
          </p:cNvSpPr>
          <p:nvPr>
            <p:ph type="sldNum" sz="quarter" idx="10"/>
          </p:nvPr>
        </p:nvSpPr>
        <p:spPr>
          <a:xfrm>
            <a:off x="11586635" y="6421438"/>
            <a:ext cx="605367" cy="457200"/>
          </a:xfrm>
        </p:spPr>
        <p:txBody>
          <a:bodyPr/>
          <a:lstStyle>
            <a:lvl1pPr>
              <a:defRPr/>
            </a:lvl1pPr>
          </a:lstStyle>
          <a:p>
            <a:pPr>
              <a:defRPr/>
            </a:pPr>
            <a:fld id="{35741908-346D-46D8-85B4-264888A2B4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924014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Left 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496" y="627889"/>
            <a:ext cx="7010400" cy="5853113"/>
          </a:xfrm>
        </p:spPr>
        <p:txBody>
          <a:bodyPr>
            <a:normAutofit/>
          </a:bodyPr>
          <a:lstStyle>
            <a:lvl1pPr>
              <a:defRPr sz="2100">
                <a:solidFill>
                  <a:schemeClr val="tx1"/>
                </a:solidFill>
              </a:defRPr>
            </a:lvl1pPr>
            <a:lvl2pPr>
              <a:defRPr sz="2100">
                <a:solidFill>
                  <a:schemeClr val="tx1"/>
                </a:solidFill>
              </a:defRPr>
            </a:lvl2pPr>
            <a:lvl3pPr>
              <a:defRPr sz="2100">
                <a:solidFill>
                  <a:schemeClr val="tx1"/>
                </a:solidFill>
              </a:defRPr>
            </a:lvl3pPr>
            <a:lvl4pPr>
              <a:defRPr sz="2100">
                <a:solidFill>
                  <a:schemeClr val="tx1"/>
                </a:solidFill>
              </a:defRPr>
            </a:lvl4pPr>
            <a:lvl5pPr>
              <a:defRPr sz="21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5"/>
          </p:nvPr>
        </p:nvSpPr>
        <p:spPr/>
        <p:txBody>
          <a:bodyPr/>
          <a:lstStyle>
            <a:lvl1pPr>
              <a:defRPr/>
            </a:lvl1pPr>
          </a:lstStyle>
          <a:p>
            <a:pPr>
              <a:defRPr/>
            </a:pPr>
            <a:fld id="{23E8F12C-5516-4D55-A22D-A142A6B0B3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420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_Title Slide">
    <p:spTree>
      <p:nvGrpSpPr>
        <p:cNvPr id="1" name=""/>
        <p:cNvGrpSpPr/>
        <p:nvPr/>
      </p:nvGrpSpPr>
      <p:grpSpPr>
        <a:xfrm>
          <a:off x="0" y="0"/>
          <a:ext cx="0" cy="0"/>
          <a:chOff x="0" y="0"/>
          <a:chExt cx="0" cy="0"/>
        </a:xfrm>
      </p:grpSpPr>
      <p:grpSp>
        <p:nvGrpSpPr>
          <p:cNvPr id="3" name="Group 29"/>
          <p:cNvGrpSpPr>
            <a:grpSpLocks/>
          </p:cNvGrpSpPr>
          <p:nvPr userDrawn="1"/>
        </p:nvGrpSpPr>
        <p:grpSpPr bwMode="auto">
          <a:xfrm>
            <a:off x="23284" y="549275"/>
            <a:ext cx="12477749" cy="2122488"/>
            <a:chOff x="17865" y="549249"/>
            <a:chExt cx="9358147" cy="2122698"/>
          </a:xfrm>
        </p:grpSpPr>
        <p:pic>
          <p:nvPicPr>
            <p:cNvPr id="4"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65" y="549249"/>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6"/>
            <p:cNvGrpSpPr>
              <a:grpSpLocks/>
            </p:cNvGrpSpPr>
            <p:nvPr/>
          </p:nvGrpSpPr>
          <p:grpSpPr bwMode="auto">
            <a:xfrm>
              <a:off x="2121207" y="549249"/>
              <a:ext cx="7254805" cy="2122698"/>
              <a:chOff x="2138266" y="1736604"/>
              <a:chExt cx="8010143" cy="2122698"/>
            </a:xfrm>
          </p:grpSpPr>
          <p:pic>
            <p:nvPicPr>
              <p:cNvPr id="6" name="Picture 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8"/>
              <p:cNvGrpSpPr>
                <a:grpSpLocks/>
              </p:cNvGrpSpPr>
              <p:nvPr/>
            </p:nvGrpSpPr>
            <p:grpSpPr bwMode="auto">
              <a:xfrm>
                <a:off x="2138266" y="1736604"/>
                <a:ext cx="8010143" cy="2122698"/>
                <a:chOff x="2138266" y="3832006"/>
                <a:chExt cx="8010143" cy="2122698"/>
              </a:xfrm>
            </p:grpSpPr>
            <p:pic>
              <p:nvPicPr>
                <p:cNvPr id="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Title 1"/>
          <p:cNvSpPr>
            <a:spLocks noGrp="1"/>
          </p:cNvSpPr>
          <p:nvPr>
            <p:ph type="ctrTitle"/>
          </p:nvPr>
        </p:nvSpPr>
        <p:spPr>
          <a:xfrm>
            <a:off x="1320802" y="3254375"/>
            <a:ext cx="10649583" cy="1470025"/>
          </a:xfrm>
          <a:prstGeom prst="rect">
            <a:avLst/>
          </a:prstGeom>
        </p:spPr>
        <p:txBody>
          <a:bodyPr/>
          <a:lstStyle>
            <a:lvl1pPr algn="r">
              <a:defRPr sz="2700">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lide Number Placeholder 5"/>
          <p:cNvSpPr>
            <a:spLocks noGrp="1"/>
          </p:cNvSpPr>
          <p:nvPr>
            <p:ph type="sldNum" sz="quarter" idx="10"/>
          </p:nvPr>
        </p:nvSpPr>
        <p:spPr/>
        <p:txBody>
          <a:bodyPr/>
          <a:lstStyle>
            <a:lvl1pPr>
              <a:defRPr smtClean="0">
                <a:solidFill>
                  <a:schemeClr val="tx1">
                    <a:lumMod val="65000"/>
                    <a:lumOff val="35000"/>
                  </a:schemeClr>
                </a:solidFill>
              </a:defRPr>
            </a:lvl1pPr>
          </a:lstStyle>
          <a:p>
            <a:pPr>
              <a:defRPr/>
            </a:pPr>
            <a:fld id="{A1920DF6-BF45-4D95-BCEA-ED90E6056BD1}"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12532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Rectangle 3"/>
          <p:cNvSpPr/>
          <p:nvPr userDrawn="1"/>
        </p:nvSpPr>
        <p:spPr>
          <a:xfrm>
            <a:off x="-23282" y="990600"/>
            <a:ext cx="5425017" cy="14938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prstClr val="white"/>
                </a:solidFill>
                <a:latin typeface="Arial" panose="020B0604020202020204" pitchFamily="34" charset="0"/>
                <a:cs typeface="Arial" panose="020B0604020202020204" pitchFamily="34" charset="0"/>
              </a:rPr>
              <a:t>Here’s our</a:t>
            </a:r>
          </a:p>
          <a:p>
            <a:pPr algn="r">
              <a:defRPr/>
            </a:pPr>
            <a:r>
              <a:rPr lang="en-US" dirty="0">
                <a:solidFill>
                  <a:prstClr val="white"/>
                </a:solidFill>
                <a:latin typeface="Arial" panose="020B0604020202020204" pitchFamily="34" charset="0"/>
                <a:cs typeface="Arial" panose="020B0604020202020204" pitchFamily="34" charset="0"/>
              </a:rPr>
              <a:t> </a:t>
            </a:r>
            <a:r>
              <a:rPr lang="en-US" sz="3300" dirty="0">
                <a:solidFill>
                  <a:prstClr val="white"/>
                </a:solidFill>
                <a:latin typeface="Arial" panose="020B0604020202020204" pitchFamily="34" charset="0"/>
                <a:cs typeface="Arial" panose="020B0604020202020204" pitchFamily="34" charset="0"/>
              </a:rPr>
              <a:t>AGENDA</a:t>
            </a:r>
          </a:p>
        </p:txBody>
      </p:sp>
      <p:cxnSp>
        <p:nvCxnSpPr>
          <p:cNvPr id="5" name="Straight Connector 4"/>
          <p:cNvCxnSpPr/>
          <p:nvPr userDrawn="1"/>
        </p:nvCxnSpPr>
        <p:spPr>
          <a:xfrm>
            <a:off x="5365753" y="0"/>
            <a:ext cx="35983" cy="6172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6"/>
          <p:cNvGrpSpPr>
            <a:grpSpLocks/>
          </p:cNvGrpSpPr>
          <p:nvPr userDrawn="1"/>
        </p:nvGrpSpPr>
        <p:grpSpPr bwMode="auto">
          <a:xfrm>
            <a:off x="0" y="5287966"/>
            <a:ext cx="12344400" cy="1576387"/>
            <a:chOff x="0" y="5288217"/>
            <a:chExt cx="9257731" cy="1575625"/>
          </a:xfrm>
        </p:grpSpPr>
        <p:sp>
          <p:nvSpPr>
            <p:cNvPr id="7" name="TextBox 57"/>
            <p:cNvSpPr txBox="1">
              <a:spLocks noChangeArrowheads="1"/>
            </p:cNvSpPr>
            <p:nvPr/>
          </p:nvSpPr>
          <p:spPr bwMode="auto">
            <a:xfrm>
              <a:off x="0" y="5848858"/>
              <a:ext cx="9143999" cy="101498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en-US" altLang="en-US" sz="675" b="1">
                <a:solidFill>
                  <a:prstClr val="white"/>
                </a:solidFill>
                <a:cs typeface="Arial" charset="0"/>
              </a:endParaRPr>
            </a:p>
          </p:txBody>
        </p:sp>
        <p:pic>
          <p:nvPicPr>
            <p:cNvPr id="8" name="Picture 5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01866"/>
              <a:ext cx="968266" cy="8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9"/>
            <p:cNvGrpSpPr>
              <a:grpSpLocks/>
            </p:cNvGrpSpPr>
            <p:nvPr/>
          </p:nvGrpSpPr>
          <p:grpSpPr bwMode="auto">
            <a:xfrm>
              <a:off x="801616" y="5288217"/>
              <a:ext cx="3115291" cy="873010"/>
              <a:chOff x="2138266" y="1736604"/>
              <a:chExt cx="8010143" cy="2122698"/>
            </a:xfrm>
          </p:grpSpPr>
          <p:pic>
            <p:nvPicPr>
              <p:cNvPr id="25" name="Picture 7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75"/>
              <p:cNvGrpSpPr>
                <a:grpSpLocks/>
              </p:cNvGrpSpPr>
              <p:nvPr/>
            </p:nvGrpSpPr>
            <p:grpSpPr bwMode="auto">
              <a:xfrm>
                <a:off x="2138266" y="1736604"/>
                <a:ext cx="8010143" cy="2122698"/>
                <a:chOff x="2138266" y="3832006"/>
                <a:chExt cx="8010143" cy="2122698"/>
              </a:xfrm>
            </p:grpSpPr>
            <p:pic>
              <p:nvPicPr>
                <p:cNvPr id="27"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60"/>
            <p:cNvGrpSpPr>
              <a:grpSpLocks/>
            </p:cNvGrpSpPr>
            <p:nvPr/>
          </p:nvGrpSpPr>
          <p:grpSpPr bwMode="auto">
            <a:xfrm>
              <a:off x="3260487" y="5293981"/>
              <a:ext cx="3115291" cy="875583"/>
              <a:chOff x="2138266" y="1750252"/>
              <a:chExt cx="8010143" cy="2128954"/>
            </a:xfrm>
          </p:grpSpPr>
          <p:pic>
            <p:nvPicPr>
              <p:cNvPr id="19" name="Picture 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69"/>
              <p:cNvGrpSpPr>
                <a:grpSpLocks/>
              </p:cNvGrpSpPr>
              <p:nvPr/>
            </p:nvGrpSpPr>
            <p:grpSpPr bwMode="auto">
              <a:xfrm>
                <a:off x="2138266" y="1763900"/>
                <a:ext cx="8010143" cy="2115306"/>
                <a:chOff x="2138266" y="3859302"/>
                <a:chExt cx="8010143" cy="2115306"/>
              </a:xfrm>
            </p:grpSpPr>
            <p:pic>
              <p:nvPicPr>
                <p:cNvPr id="21" name="Picture 7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65191"/>
                  <a:ext cx="2584093"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1" y="3878839"/>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5" y="3879206"/>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10" y="3859302"/>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Group 61"/>
            <p:cNvGrpSpPr>
              <a:grpSpLocks/>
            </p:cNvGrpSpPr>
            <p:nvPr/>
          </p:nvGrpSpPr>
          <p:grpSpPr bwMode="auto">
            <a:xfrm>
              <a:off x="6142440" y="5294304"/>
              <a:ext cx="3115291" cy="873010"/>
              <a:chOff x="2138266" y="1736604"/>
              <a:chExt cx="8010143" cy="2122698"/>
            </a:xfrm>
          </p:grpSpPr>
          <p:pic>
            <p:nvPicPr>
              <p:cNvPr id="13" name="Pictur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63"/>
              <p:cNvGrpSpPr>
                <a:grpSpLocks/>
              </p:cNvGrpSpPr>
              <p:nvPr/>
            </p:nvGrpSpPr>
            <p:grpSpPr bwMode="auto">
              <a:xfrm>
                <a:off x="2138266" y="1736604"/>
                <a:ext cx="8010143" cy="2122698"/>
                <a:chOff x="2138266" y="3832006"/>
                <a:chExt cx="8010143" cy="2122698"/>
              </a:xfrm>
            </p:grpSpPr>
            <p:pic>
              <p:nvPicPr>
                <p:cNvPr id="15" name="Picture 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2" name="Text Placeholder 2"/>
          <p:cNvSpPr>
            <a:spLocks noGrp="1"/>
          </p:cNvSpPr>
          <p:nvPr>
            <p:ph type="body" sz="quarter" idx="4294967295"/>
          </p:nvPr>
        </p:nvSpPr>
        <p:spPr>
          <a:xfrm>
            <a:off x="5672667" y="668338"/>
            <a:ext cx="6316133" cy="4894262"/>
          </a:xfrm>
        </p:spPr>
        <p:txBody>
          <a:bodyPr>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3"/>
          </p:nvPr>
        </p:nvSpPr>
        <p:spPr>
          <a:xfrm>
            <a:off x="3321052" y="6134100"/>
            <a:ext cx="6026149" cy="571500"/>
          </a:xfrm>
        </p:spPr>
        <p:txBody>
          <a:bodyPr anchor="ctr">
            <a:normAutofit/>
          </a:bodyPr>
          <a:lstStyle>
            <a:lvl1pPr marL="0" indent="0" algn="ctr">
              <a:buNone/>
              <a:defRPr sz="1350">
                <a:solidFill>
                  <a:schemeClr val="bg1"/>
                </a:solidFill>
              </a:defRPr>
            </a:lvl1pPr>
          </a:lstStyle>
          <a:p>
            <a:pPr lvl="0"/>
            <a:r>
              <a:rPr lang="en-US"/>
              <a:t>Click to edit Master text styles</a:t>
            </a:r>
          </a:p>
        </p:txBody>
      </p:sp>
      <p:sp>
        <p:nvSpPr>
          <p:cNvPr id="31" name="Slide Number Placeholder 6"/>
          <p:cNvSpPr>
            <a:spLocks noGrp="1"/>
          </p:cNvSpPr>
          <p:nvPr>
            <p:ph type="sldNum" sz="quarter" idx="14"/>
          </p:nvPr>
        </p:nvSpPr>
        <p:spPr/>
        <p:txBody>
          <a:bodyPr/>
          <a:lstStyle>
            <a:lvl1pPr>
              <a:defRPr/>
            </a:lvl1pPr>
          </a:lstStyle>
          <a:p>
            <a:pPr>
              <a:defRPr/>
            </a:pPr>
            <a:fld id="{740E0364-95B9-4D51-B93B-3844B11C95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6653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Mid-Split with footnote">
    <p:spTree>
      <p:nvGrpSpPr>
        <p:cNvPr id="1" name=""/>
        <p:cNvGrpSpPr/>
        <p:nvPr/>
      </p:nvGrpSpPr>
      <p:grpSpPr>
        <a:xfrm>
          <a:off x="0" y="0"/>
          <a:ext cx="0" cy="0"/>
          <a:chOff x="0" y="0"/>
          <a:chExt cx="0" cy="0"/>
        </a:xfrm>
      </p:grpSpPr>
      <p:sp>
        <p:nvSpPr>
          <p:cNvPr id="6" name="Rectangle 5"/>
          <p:cNvSpPr/>
          <p:nvPr userDrawn="1"/>
        </p:nvSpPr>
        <p:spPr>
          <a:xfrm>
            <a:off x="-23282" y="411166"/>
            <a:ext cx="5425017" cy="14938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3300" dirty="0">
              <a:solidFill>
                <a:prstClr val="white"/>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5365753" y="0"/>
            <a:ext cx="35983" cy="6172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56"/>
          <p:cNvGrpSpPr>
            <a:grpSpLocks/>
          </p:cNvGrpSpPr>
          <p:nvPr userDrawn="1"/>
        </p:nvGrpSpPr>
        <p:grpSpPr bwMode="auto">
          <a:xfrm>
            <a:off x="0" y="5287966"/>
            <a:ext cx="12344400" cy="1576387"/>
            <a:chOff x="0" y="5288217"/>
            <a:chExt cx="9257731" cy="1575625"/>
          </a:xfrm>
        </p:grpSpPr>
        <p:sp>
          <p:nvSpPr>
            <p:cNvPr id="9" name="TextBox 57"/>
            <p:cNvSpPr txBox="1">
              <a:spLocks noChangeArrowheads="1"/>
            </p:cNvSpPr>
            <p:nvPr/>
          </p:nvSpPr>
          <p:spPr bwMode="auto">
            <a:xfrm>
              <a:off x="0" y="5848858"/>
              <a:ext cx="9143999" cy="101498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en-US" altLang="en-US" sz="675" b="1">
                <a:solidFill>
                  <a:prstClr val="white"/>
                </a:solidFill>
                <a:cs typeface="Arial" charset="0"/>
              </a:endParaRPr>
            </a:p>
          </p:txBody>
        </p:sp>
        <p:pic>
          <p:nvPicPr>
            <p:cNvPr id="10" name="Picture 5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01866"/>
              <a:ext cx="968266" cy="8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9"/>
            <p:cNvGrpSpPr>
              <a:grpSpLocks/>
            </p:cNvGrpSpPr>
            <p:nvPr/>
          </p:nvGrpSpPr>
          <p:grpSpPr bwMode="auto">
            <a:xfrm>
              <a:off x="801616" y="5288217"/>
              <a:ext cx="3115291" cy="873010"/>
              <a:chOff x="2138266" y="1736604"/>
              <a:chExt cx="8010143" cy="2122698"/>
            </a:xfrm>
          </p:grpSpPr>
          <p:pic>
            <p:nvPicPr>
              <p:cNvPr id="27" name="Picture 7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75"/>
              <p:cNvGrpSpPr>
                <a:grpSpLocks/>
              </p:cNvGrpSpPr>
              <p:nvPr/>
            </p:nvGrpSpPr>
            <p:grpSpPr bwMode="auto">
              <a:xfrm>
                <a:off x="2138266" y="1736604"/>
                <a:ext cx="8010143" cy="2122698"/>
                <a:chOff x="2138266" y="3832006"/>
                <a:chExt cx="8010143" cy="2122698"/>
              </a:xfrm>
            </p:grpSpPr>
            <p:pic>
              <p:nvPicPr>
                <p:cNvPr id="29"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60"/>
            <p:cNvGrpSpPr>
              <a:grpSpLocks/>
            </p:cNvGrpSpPr>
            <p:nvPr/>
          </p:nvGrpSpPr>
          <p:grpSpPr bwMode="auto">
            <a:xfrm>
              <a:off x="3260487" y="5293981"/>
              <a:ext cx="3115291" cy="875583"/>
              <a:chOff x="2138266" y="1750252"/>
              <a:chExt cx="8010143" cy="2128954"/>
            </a:xfrm>
          </p:grpSpPr>
          <p:pic>
            <p:nvPicPr>
              <p:cNvPr id="21" name="Picture 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69"/>
              <p:cNvGrpSpPr>
                <a:grpSpLocks/>
              </p:cNvGrpSpPr>
              <p:nvPr/>
            </p:nvGrpSpPr>
            <p:grpSpPr bwMode="auto">
              <a:xfrm>
                <a:off x="2138266" y="1763900"/>
                <a:ext cx="8010143" cy="2115306"/>
                <a:chOff x="2138266" y="3859302"/>
                <a:chExt cx="8010143" cy="2115306"/>
              </a:xfrm>
            </p:grpSpPr>
            <p:pic>
              <p:nvPicPr>
                <p:cNvPr id="23" name="Picture 7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65191"/>
                  <a:ext cx="2584093"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1" y="3878839"/>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5" y="3879206"/>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10" y="3859302"/>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 name="Group 61"/>
            <p:cNvGrpSpPr>
              <a:grpSpLocks/>
            </p:cNvGrpSpPr>
            <p:nvPr/>
          </p:nvGrpSpPr>
          <p:grpSpPr bwMode="auto">
            <a:xfrm>
              <a:off x="6142440" y="5294304"/>
              <a:ext cx="3115291" cy="873010"/>
              <a:chOff x="2138266" y="1736604"/>
              <a:chExt cx="8010143" cy="2122698"/>
            </a:xfrm>
          </p:grpSpPr>
          <p:pic>
            <p:nvPicPr>
              <p:cNvPr id="15" name="Pictur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63"/>
              <p:cNvGrpSpPr>
                <a:grpSpLocks/>
              </p:cNvGrpSpPr>
              <p:nvPr/>
            </p:nvGrpSpPr>
            <p:grpSpPr bwMode="auto">
              <a:xfrm>
                <a:off x="2138266" y="1736604"/>
                <a:ext cx="8010143" cy="2122698"/>
                <a:chOff x="2138266" y="3832006"/>
                <a:chExt cx="8010143" cy="2122698"/>
              </a:xfrm>
            </p:grpSpPr>
            <p:pic>
              <p:nvPicPr>
                <p:cNvPr id="17" name="Picture 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2" name="Text Placeholder 2"/>
          <p:cNvSpPr>
            <a:spLocks noGrp="1"/>
          </p:cNvSpPr>
          <p:nvPr>
            <p:ph type="body" sz="quarter" idx="4294967295"/>
          </p:nvPr>
        </p:nvSpPr>
        <p:spPr>
          <a:xfrm>
            <a:off x="5672667" y="668338"/>
            <a:ext cx="6316133" cy="4894262"/>
          </a:xfrm>
        </p:spPr>
        <p:txBody>
          <a:bodyPr>
            <a:normAutofit/>
          </a:bodyPr>
          <a:lstStyle>
            <a:lvl1pPr>
              <a:defRPr/>
            </a:lvl1pPr>
          </a:lstStyle>
          <a:p>
            <a:pPr lvl="0"/>
            <a:r>
              <a:rPr lang="en-US"/>
              <a:t>Click to edit Master text styles</a:t>
            </a:r>
          </a:p>
        </p:txBody>
      </p:sp>
      <p:sp>
        <p:nvSpPr>
          <p:cNvPr id="3" name="Text Placeholder 2"/>
          <p:cNvSpPr>
            <a:spLocks noGrp="1"/>
          </p:cNvSpPr>
          <p:nvPr>
            <p:ph type="body" sz="quarter" idx="13"/>
          </p:nvPr>
        </p:nvSpPr>
        <p:spPr>
          <a:xfrm>
            <a:off x="3321052" y="6134100"/>
            <a:ext cx="6026149" cy="571500"/>
          </a:xfrm>
        </p:spPr>
        <p:txBody>
          <a:bodyPr anchor="ctr">
            <a:normAutofit/>
          </a:bodyPr>
          <a:lstStyle>
            <a:lvl1pPr marL="0" indent="0" algn="ctr">
              <a:buNone/>
              <a:defRPr sz="1350">
                <a:solidFill>
                  <a:schemeClr val="bg1"/>
                </a:solidFill>
              </a:defRPr>
            </a:lvl1pPr>
          </a:lstStyle>
          <a:p>
            <a:pPr lvl="0"/>
            <a:r>
              <a:rPr lang="en-US"/>
              <a:t>Click to edit Master text styles</a:t>
            </a:r>
          </a:p>
        </p:txBody>
      </p:sp>
      <p:sp>
        <p:nvSpPr>
          <p:cNvPr id="34" name="Text Placeholder 33"/>
          <p:cNvSpPr>
            <a:spLocks noGrp="1"/>
          </p:cNvSpPr>
          <p:nvPr>
            <p:ph type="body" sz="quarter" idx="14"/>
          </p:nvPr>
        </p:nvSpPr>
        <p:spPr>
          <a:xfrm>
            <a:off x="101602" y="762000"/>
            <a:ext cx="5264151" cy="990600"/>
          </a:xfrm>
        </p:spPr>
        <p:txBody>
          <a:bodyPr anchor="ctr"/>
          <a:lstStyle>
            <a:lvl1pPr marL="0" indent="0" algn="r">
              <a:buNone/>
              <a:defRPr>
                <a:solidFill>
                  <a:schemeClr val="bg1"/>
                </a:solidFill>
              </a:defRPr>
            </a:lvl1pPr>
          </a:lstStyle>
          <a:p>
            <a:pPr lvl="0"/>
            <a:r>
              <a:rPr lang="en-US" dirty="0"/>
              <a:t>Click to edit Master text styles</a:t>
            </a:r>
          </a:p>
        </p:txBody>
      </p:sp>
      <p:sp>
        <p:nvSpPr>
          <p:cNvPr id="36" name="Picture Placeholder 35"/>
          <p:cNvSpPr>
            <a:spLocks noGrp="1"/>
          </p:cNvSpPr>
          <p:nvPr>
            <p:ph type="pic" sz="quarter" idx="15"/>
          </p:nvPr>
        </p:nvSpPr>
        <p:spPr>
          <a:xfrm>
            <a:off x="2" y="1905000"/>
            <a:ext cx="5365751" cy="2468562"/>
          </a:xfrm>
        </p:spPr>
        <p:txBody>
          <a:bodyPr rtlCol="0">
            <a:normAutofit/>
          </a:bodyPr>
          <a:lstStyle/>
          <a:p>
            <a:pPr lvl="0"/>
            <a:r>
              <a:rPr lang="en-US" noProof="0" dirty="0"/>
              <a:t>Click icon to add picture</a:t>
            </a:r>
          </a:p>
        </p:txBody>
      </p:sp>
      <p:sp>
        <p:nvSpPr>
          <p:cNvPr id="33" name="Slide Number Placeholder 6"/>
          <p:cNvSpPr>
            <a:spLocks noGrp="1"/>
          </p:cNvSpPr>
          <p:nvPr>
            <p:ph type="sldNum" sz="quarter" idx="16"/>
          </p:nvPr>
        </p:nvSpPr>
        <p:spPr/>
        <p:txBody>
          <a:bodyPr/>
          <a:lstStyle>
            <a:lvl1pPr>
              <a:defRPr/>
            </a:lvl1pPr>
          </a:lstStyle>
          <a:p>
            <a:pPr>
              <a:defRPr/>
            </a:pPr>
            <a:fld id="{52C4DB57-4A80-441F-ADA4-2C3D38DBED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8987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noteLeft_Content with Caption">
    <p:spTree>
      <p:nvGrpSpPr>
        <p:cNvPr id="1" name=""/>
        <p:cNvGrpSpPr/>
        <p:nvPr/>
      </p:nvGrpSpPr>
      <p:grpSpPr>
        <a:xfrm>
          <a:off x="0" y="0"/>
          <a:ext cx="0" cy="0"/>
          <a:chOff x="0" y="0"/>
          <a:chExt cx="0" cy="0"/>
        </a:xfrm>
      </p:grpSpPr>
      <p:sp>
        <p:nvSpPr>
          <p:cNvPr id="6" name="Rectangle 5"/>
          <p:cNvSpPr/>
          <p:nvPr userDrawn="1"/>
        </p:nvSpPr>
        <p:spPr>
          <a:xfrm>
            <a:off x="0" y="457200"/>
            <a:ext cx="4165600" cy="14938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4050" dirty="0">
              <a:solidFill>
                <a:prstClr val="white"/>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4165600" y="-152400"/>
            <a:ext cx="35984" cy="6248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56"/>
          <p:cNvGrpSpPr>
            <a:grpSpLocks/>
          </p:cNvGrpSpPr>
          <p:nvPr userDrawn="1"/>
        </p:nvGrpSpPr>
        <p:grpSpPr bwMode="auto">
          <a:xfrm>
            <a:off x="0" y="5287966"/>
            <a:ext cx="12344400" cy="1576387"/>
            <a:chOff x="0" y="5288217"/>
            <a:chExt cx="9257731" cy="1575625"/>
          </a:xfrm>
        </p:grpSpPr>
        <p:sp>
          <p:nvSpPr>
            <p:cNvPr id="9" name="TextBox 57"/>
            <p:cNvSpPr txBox="1">
              <a:spLocks noChangeArrowheads="1"/>
            </p:cNvSpPr>
            <p:nvPr/>
          </p:nvSpPr>
          <p:spPr bwMode="auto">
            <a:xfrm>
              <a:off x="0" y="5848858"/>
              <a:ext cx="9143999" cy="101498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en-US" altLang="en-US" sz="675" b="1">
                <a:solidFill>
                  <a:prstClr val="white"/>
                </a:solidFill>
                <a:cs typeface="Arial" charset="0"/>
              </a:endParaRPr>
            </a:p>
          </p:txBody>
        </p:sp>
        <p:pic>
          <p:nvPicPr>
            <p:cNvPr id="10" name="Picture 5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01866"/>
              <a:ext cx="968266" cy="8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9"/>
            <p:cNvGrpSpPr>
              <a:grpSpLocks/>
            </p:cNvGrpSpPr>
            <p:nvPr/>
          </p:nvGrpSpPr>
          <p:grpSpPr bwMode="auto">
            <a:xfrm>
              <a:off x="801616" y="5288217"/>
              <a:ext cx="3115291" cy="873010"/>
              <a:chOff x="2138266" y="1736604"/>
              <a:chExt cx="8010143" cy="2122698"/>
            </a:xfrm>
          </p:grpSpPr>
          <p:pic>
            <p:nvPicPr>
              <p:cNvPr id="27" name="Picture 7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75"/>
              <p:cNvGrpSpPr>
                <a:grpSpLocks/>
              </p:cNvGrpSpPr>
              <p:nvPr/>
            </p:nvGrpSpPr>
            <p:grpSpPr bwMode="auto">
              <a:xfrm>
                <a:off x="2138266" y="1736604"/>
                <a:ext cx="8010143" cy="2122698"/>
                <a:chOff x="2138266" y="3832006"/>
                <a:chExt cx="8010143" cy="2122698"/>
              </a:xfrm>
            </p:grpSpPr>
            <p:pic>
              <p:nvPicPr>
                <p:cNvPr id="29"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60"/>
            <p:cNvGrpSpPr>
              <a:grpSpLocks/>
            </p:cNvGrpSpPr>
            <p:nvPr/>
          </p:nvGrpSpPr>
          <p:grpSpPr bwMode="auto">
            <a:xfrm>
              <a:off x="3260487" y="5293981"/>
              <a:ext cx="3115291" cy="875583"/>
              <a:chOff x="2138266" y="1750252"/>
              <a:chExt cx="8010143" cy="2128954"/>
            </a:xfrm>
          </p:grpSpPr>
          <p:pic>
            <p:nvPicPr>
              <p:cNvPr id="21" name="Picture 6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69"/>
              <p:cNvGrpSpPr>
                <a:grpSpLocks/>
              </p:cNvGrpSpPr>
              <p:nvPr/>
            </p:nvGrpSpPr>
            <p:grpSpPr bwMode="auto">
              <a:xfrm>
                <a:off x="2138266" y="1763900"/>
                <a:ext cx="8010143" cy="2115306"/>
                <a:chOff x="2138266" y="3859302"/>
                <a:chExt cx="8010143" cy="2115306"/>
              </a:xfrm>
            </p:grpSpPr>
            <p:pic>
              <p:nvPicPr>
                <p:cNvPr id="23" name="Picture 7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65191"/>
                  <a:ext cx="2584093"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1" y="3878839"/>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5" y="3879206"/>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10" y="3859302"/>
                  <a:ext cx="2438399"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 name="Group 61"/>
            <p:cNvGrpSpPr>
              <a:grpSpLocks/>
            </p:cNvGrpSpPr>
            <p:nvPr/>
          </p:nvGrpSpPr>
          <p:grpSpPr bwMode="auto">
            <a:xfrm>
              <a:off x="6142440" y="5294304"/>
              <a:ext cx="3115291" cy="873010"/>
              <a:chOff x="2138266" y="1736604"/>
              <a:chExt cx="8010143" cy="2122698"/>
            </a:xfrm>
          </p:grpSpPr>
          <p:pic>
            <p:nvPicPr>
              <p:cNvPr id="15" name="Pictur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1596" y="175025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63"/>
              <p:cNvGrpSpPr>
                <a:grpSpLocks/>
              </p:cNvGrpSpPr>
              <p:nvPr/>
            </p:nvGrpSpPr>
            <p:grpSpPr bwMode="auto">
              <a:xfrm>
                <a:off x="2138266" y="1736604"/>
                <a:ext cx="8010143" cy="2122698"/>
                <a:chOff x="2138266" y="3832006"/>
                <a:chExt cx="8010143" cy="2122698"/>
              </a:xfrm>
            </p:grpSpPr>
            <p:pic>
              <p:nvPicPr>
                <p:cNvPr id="17" name="Picture 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8266" y="3832006"/>
                  <a:ext cx="258409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1202" y="3845654"/>
                  <a:ext cx="2738634"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396" y="3846020"/>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09" y="3859302"/>
                  <a:ext cx="2438400" cy="20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 name="Content Placeholder 2"/>
          <p:cNvSpPr>
            <a:spLocks noGrp="1"/>
          </p:cNvSpPr>
          <p:nvPr>
            <p:ph idx="1"/>
          </p:nvPr>
        </p:nvSpPr>
        <p:spPr>
          <a:xfrm>
            <a:off x="4572000" y="273053"/>
            <a:ext cx="7010400" cy="5853113"/>
          </a:xfrm>
        </p:spPr>
        <p:txBody>
          <a:bodyPr>
            <a:normAutofit/>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3"/>
          </p:nvPr>
        </p:nvSpPr>
        <p:spPr>
          <a:xfrm>
            <a:off x="0" y="1951038"/>
            <a:ext cx="4165600" cy="2697162"/>
          </a:xfrm>
        </p:spPr>
        <p:txBody>
          <a:bodyPr rtlCol="0">
            <a:normAutofit/>
          </a:bodyPr>
          <a:lstStyle>
            <a:lvl1pPr marL="0" indent="0">
              <a:buNone/>
              <a:defRPr/>
            </a:lvl1pPr>
          </a:lstStyle>
          <a:p>
            <a:pPr lvl="0"/>
            <a:r>
              <a:rPr lang="en-US" noProof="0"/>
              <a:t>Click icon to add picture</a:t>
            </a:r>
            <a:endParaRPr lang="en-US" noProof="0" dirty="0"/>
          </a:p>
        </p:txBody>
      </p:sp>
      <p:sp>
        <p:nvSpPr>
          <p:cNvPr id="4" name="Text Placeholder 3"/>
          <p:cNvSpPr>
            <a:spLocks noGrp="1"/>
          </p:cNvSpPr>
          <p:nvPr>
            <p:ph type="body" sz="quarter" idx="14"/>
          </p:nvPr>
        </p:nvSpPr>
        <p:spPr>
          <a:xfrm>
            <a:off x="101600" y="914400"/>
            <a:ext cx="4064000" cy="609600"/>
          </a:xfrm>
        </p:spPr>
        <p:txBody>
          <a:bodyPr anchor="ctr"/>
          <a:lstStyle>
            <a:lvl1pPr marL="0" indent="0" algn="r">
              <a:buNone/>
              <a:defRPr>
                <a:solidFill>
                  <a:schemeClr val="bg1"/>
                </a:solidFill>
              </a:defRPr>
            </a:lvl1pPr>
          </a:lstStyle>
          <a:p>
            <a:pPr lvl="0"/>
            <a:r>
              <a:rPr lang="en-US"/>
              <a:t>Click to edit Master text styles</a:t>
            </a:r>
          </a:p>
        </p:txBody>
      </p:sp>
      <p:sp>
        <p:nvSpPr>
          <p:cNvPr id="35" name="Text Placeholder 2"/>
          <p:cNvSpPr>
            <a:spLocks noGrp="1"/>
          </p:cNvSpPr>
          <p:nvPr>
            <p:ph type="body" sz="quarter" idx="15"/>
          </p:nvPr>
        </p:nvSpPr>
        <p:spPr>
          <a:xfrm>
            <a:off x="3321052" y="6134100"/>
            <a:ext cx="6026149" cy="571500"/>
          </a:xfrm>
        </p:spPr>
        <p:txBody>
          <a:bodyPr anchor="ctr">
            <a:normAutofit/>
          </a:bodyPr>
          <a:lstStyle>
            <a:lvl1pPr marL="0" indent="0" algn="ctr">
              <a:buNone/>
              <a:defRPr sz="1350">
                <a:solidFill>
                  <a:schemeClr val="bg1"/>
                </a:solidFill>
              </a:defRPr>
            </a:lvl1pPr>
          </a:lstStyle>
          <a:p>
            <a:pPr lvl="0"/>
            <a:r>
              <a:rPr lang="en-US"/>
              <a:t>Click to edit Master text styles</a:t>
            </a:r>
          </a:p>
        </p:txBody>
      </p:sp>
      <p:sp>
        <p:nvSpPr>
          <p:cNvPr id="33" name="Slide Number Placeholder 6"/>
          <p:cNvSpPr>
            <a:spLocks noGrp="1"/>
          </p:cNvSpPr>
          <p:nvPr>
            <p:ph type="sldNum" sz="quarter" idx="16"/>
          </p:nvPr>
        </p:nvSpPr>
        <p:spPr/>
        <p:txBody>
          <a:bodyPr/>
          <a:lstStyle>
            <a:lvl1pPr>
              <a:defRPr/>
            </a:lvl1pPr>
          </a:lstStyle>
          <a:p>
            <a:pPr>
              <a:defRPr/>
            </a:pPr>
            <a:fld id="{A628AD90-F856-47D7-BC46-18020DDDBB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450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Right Content with Caption">
    <p:spTree>
      <p:nvGrpSpPr>
        <p:cNvPr id="1" name=""/>
        <p:cNvGrpSpPr/>
        <p:nvPr/>
      </p:nvGrpSpPr>
      <p:grpSpPr>
        <a:xfrm>
          <a:off x="0" y="0"/>
          <a:ext cx="0" cy="0"/>
          <a:chOff x="0" y="0"/>
          <a:chExt cx="0" cy="0"/>
        </a:xfrm>
      </p:grpSpPr>
      <p:cxnSp>
        <p:nvCxnSpPr>
          <p:cNvPr id="5" name="Straight Connector 4"/>
          <p:cNvCxnSpPr/>
          <p:nvPr userDrawn="1"/>
        </p:nvCxnSpPr>
        <p:spPr>
          <a:xfrm>
            <a:off x="7943852" y="0"/>
            <a:ext cx="16933" cy="61722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960784" y="457200"/>
            <a:ext cx="4231216" cy="14938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50" dirty="0">
              <a:solidFill>
                <a:prstClr val="whit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8000" y="457202"/>
            <a:ext cx="7010400" cy="5517357"/>
          </a:xfrm>
        </p:spPr>
        <p:txBody>
          <a:bodyPr>
            <a:normAutofit/>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3"/>
          </p:nvPr>
        </p:nvSpPr>
        <p:spPr>
          <a:xfrm>
            <a:off x="7961194" y="1950492"/>
            <a:ext cx="4230807" cy="2697162"/>
          </a:xfrm>
        </p:spPr>
        <p:txBody>
          <a:bodyPr rtlCol="0">
            <a:normAutofit/>
          </a:bodyPr>
          <a:lstStyle>
            <a:lvl1pPr marL="0" indent="0">
              <a:buNone/>
              <a:defRPr/>
            </a:lvl1pPr>
          </a:lstStyle>
          <a:p>
            <a:pPr lvl="0"/>
            <a:r>
              <a:rPr lang="en-US" noProof="0"/>
              <a:t>Click icon to add picture</a:t>
            </a:r>
            <a:endParaRPr lang="en-US" noProof="0" dirty="0"/>
          </a:p>
        </p:txBody>
      </p:sp>
      <p:sp>
        <p:nvSpPr>
          <p:cNvPr id="10" name="Text Placeholder 11"/>
          <p:cNvSpPr>
            <a:spLocks noGrp="1"/>
          </p:cNvSpPr>
          <p:nvPr>
            <p:ph type="body" sz="quarter" idx="14"/>
          </p:nvPr>
        </p:nvSpPr>
        <p:spPr>
          <a:xfrm>
            <a:off x="7977176" y="899045"/>
            <a:ext cx="4113224" cy="609600"/>
          </a:xfrm>
        </p:spPr>
        <p:txBody>
          <a:bodyPr anchor="ctr"/>
          <a:lstStyle>
            <a:lvl1pPr marL="0" indent="0" algn="l">
              <a:buNone/>
              <a:defRPr>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lvl1pPr>
          </a:lstStyle>
          <a:p>
            <a:pPr>
              <a:defRPr/>
            </a:pPr>
            <a:fld id="{1FFD0947-2550-4812-AC52-46C8CEC92F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8722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68539" y="1105330"/>
            <a:ext cx="4280733" cy="4373563"/>
          </a:xfrm>
        </p:spPr>
        <p:txBody>
          <a:bodyPr/>
          <a:lstStyle>
            <a:lvl1pPr>
              <a:defRPr sz="1800">
                <a:solidFill>
                  <a:srgbClr val="C00000"/>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7489861" y="1105330"/>
            <a:ext cx="4345968" cy="4373563"/>
          </a:xfrm>
        </p:spPr>
        <p:txBody>
          <a:bodyPr/>
          <a:lstStyle>
            <a:lvl1pPr>
              <a:defRPr sz="1800">
                <a:solidFill>
                  <a:srgbClr val="C00000"/>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FA76BA1-A9E5-43F1-BCDE-D178D96C9E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27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oll Question">
    <p:spTree>
      <p:nvGrpSpPr>
        <p:cNvPr id="1" name=""/>
        <p:cNvGrpSpPr/>
        <p:nvPr/>
      </p:nvGrpSpPr>
      <p:grpSpPr>
        <a:xfrm>
          <a:off x="0" y="0"/>
          <a:ext cx="0" cy="0"/>
          <a:chOff x="0" y="0"/>
          <a:chExt cx="0" cy="0"/>
        </a:xfrm>
      </p:grpSpPr>
      <p:cxnSp>
        <p:nvCxnSpPr>
          <p:cNvPr id="5" name="Straight Connector 4"/>
          <p:cNvCxnSpPr/>
          <p:nvPr userDrawn="1"/>
        </p:nvCxnSpPr>
        <p:spPr>
          <a:xfrm>
            <a:off x="1727200" y="0"/>
            <a:ext cx="35984" cy="6248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30"/>
          <p:cNvGrpSpPr>
            <a:grpSpLocks/>
          </p:cNvGrpSpPr>
          <p:nvPr userDrawn="1"/>
        </p:nvGrpSpPr>
        <p:grpSpPr bwMode="auto">
          <a:xfrm>
            <a:off x="2" y="1746250"/>
            <a:ext cx="3238500" cy="2293938"/>
            <a:chOff x="0" y="1746913"/>
            <a:chExt cx="2429301" cy="2292824"/>
          </a:xfrm>
        </p:grpSpPr>
        <p:sp>
          <p:nvSpPr>
            <p:cNvPr id="7" name="Oval 6"/>
            <p:cNvSpPr/>
            <p:nvPr/>
          </p:nvSpPr>
          <p:spPr>
            <a:xfrm>
              <a:off x="0" y="1746913"/>
              <a:ext cx="2429301" cy="229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8" name="Rectangle 7"/>
            <p:cNvSpPr/>
            <p:nvPr/>
          </p:nvSpPr>
          <p:spPr>
            <a:xfrm>
              <a:off x="395357" y="2319723"/>
              <a:ext cx="819294" cy="245943"/>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9" name="Rectangle 8"/>
            <p:cNvSpPr/>
            <p:nvPr/>
          </p:nvSpPr>
          <p:spPr>
            <a:xfrm>
              <a:off x="395357" y="2622787"/>
              <a:ext cx="1624297" cy="24594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10" name="Rectangle 9"/>
            <p:cNvSpPr/>
            <p:nvPr/>
          </p:nvSpPr>
          <p:spPr>
            <a:xfrm>
              <a:off x="395357" y="2921093"/>
              <a:ext cx="1214650" cy="24594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11" name="Rectangle 10"/>
            <p:cNvSpPr/>
            <p:nvPr/>
          </p:nvSpPr>
          <p:spPr>
            <a:xfrm>
              <a:off x="398533" y="3222571"/>
              <a:ext cx="1389306" cy="24594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grpSp>
      <p:sp>
        <p:nvSpPr>
          <p:cNvPr id="12" name="Rectangle 11"/>
          <p:cNvSpPr/>
          <p:nvPr userDrawn="1"/>
        </p:nvSpPr>
        <p:spPr>
          <a:xfrm>
            <a:off x="7315200" y="407988"/>
            <a:ext cx="4876800" cy="1492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50" dirty="0">
              <a:solidFill>
                <a:prstClr val="whit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57600" y="2209802"/>
            <a:ext cx="7924800" cy="3916363"/>
          </a:xfrm>
        </p:spPr>
        <p:txBody>
          <a:bodyPr/>
          <a:lstStyle>
            <a:lvl1pPr marL="0" indent="0">
              <a:buNone/>
              <a:defRPr sz="2400">
                <a:solidFill>
                  <a:schemeClr val="tx1"/>
                </a:solidFill>
              </a:defRPr>
            </a:lvl1pPr>
            <a:lvl2pPr marL="342900" indent="0">
              <a:buNone/>
              <a:defRPr sz="2100"/>
            </a:lvl2pPr>
            <a:lvl3pPr marL="1028700" indent="-342900">
              <a:buFont typeface="+mj-lt"/>
              <a:buAutoNum type="alphaUcPeriod"/>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3"/>
          </p:nvPr>
        </p:nvSpPr>
        <p:spPr>
          <a:xfrm>
            <a:off x="7315200" y="685800"/>
            <a:ext cx="4876800" cy="838200"/>
          </a:xfrm>
        </p:spPr>
        <p:txBody>
          <a:bodyPr anchor="ctr"/>
          <a:lstStyle>
            <a:lvl1pPr marL="0" indent="0" algn="r">
              <a:buNone/>
              <a:defRPr>
                <a:solidFill>
                  <a:schemeClr val="bg1"/>
                </a:solidFill>
              </a:defRPr>
            </a:lvl1pPr>
          </a:lstStyle>
          <a:p>
            <a:pPr lvl="0"/>
            <a:r>
              <a:rPr lang="en-US"/>
              <a:t>Click to edit Master text styles</a:t>
            </a:r>
          </a:p>
        </p:txBody>
      </p:sp>
      <p:sp>
        <p:nvSpPr>
          <p:cNvPr id="13" name="Slide Number Placeholder 6"/>
          <p:cNvSpPr>
            <a:spLocks noGrp="1"/>
          </p:cNvSpPr>
          <p:nvPr>
            <p:ph type="sldNum" sz="quarter" idx="14"/>
          </p:nvPr>
        </p:nvSpPr>
        <p:spPr/>
        <p:txBody>
          <a:bodyPr/>
          <a:lstStyle>
            <a:lvl1pPr>
              <a:defRPr/>
            </a:lvl1pPr>
          </a:lstStyle>
          <a:p>
            <a:pPr>
              <a:defRPr/>
            </a:pPr>
            <a:fld id="{09D9AB9D-1FC9-4BB1-9048-9E129347D2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4202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rmup Layout">
    <p:spTree>
      <p:nvGrpSpPr>
        <p:cNvPr id="1" name=""/>
        <p:cNvGrpSpPr/>
        <p:nvPr/>
      </p:nvGrpSpPr>
      <p:grpSpPr>
        <a:xfrm>
          <a:off x="0" y="0"/>
          <a:ext cx="0" cy="0"/>
          <a:chOff x="0" y="0"/>
          <a:chExt cx="0" cy="0"/>
        </a:xfrm>
      </p:grpSpPr>
      <p:sp>
        <p:nvSpPr>
          <p:cNvPr id="3" name="Rectangle 2"/>
          <p:cNvSpPr/>
          <p:nvPr userDrawn="1"/>
        </p:nvSpPr>
        <p:spPr>
          <a:xfrm>
            <a:off x="5844119" y="5486400"/>
            <a:ext cx="5431367" cy="1371600"/>
          </a:xfrm>
          <a:prstGeom prst="rect">
            <a:avLst/>
          </a:prstGeom>
          <a:solidFill>
            <a:schemeClr val="accent3">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r">
              <a:defRPr/>
            </a:pPr>
            <a:r>
              <a:rPr lang="en-US" sz="1350" dirty="0">
                <a:solidFill>
                  <a:prstClr val="white"/>
                </a:solidFill>
              </a:rPr>
              <a:t>We will get started in a few minutes. Meanwhile, let’s perform a warm up exercise.</a:t>
            </a:r>
          </a:p>
        </p:txBody>
      </p:sp>
      <p:sp>
        <p:nvSpPr>
          <p:cNvPr id="8" name="Text Placeholder 7"/>
          <p:cNvSpPr>
            <a:spLocks noGrp="1"/>
          </p:cNvSpPr>
          <p:nvPr>
            <p:ph type="body" sz="quarter" idx="11"/>
          </p:nvPr>
        </p:nvSpPr>
        <p:spPr>
          <a:xfrm>
            <a:off x="2142101" y="374661"/>
            <a:ext cx="8949267" cy="2983394"/>
          </a:xfrm>
        </p:spPr>
        <p:txBody>
          <a:bodyPr anchor="b">
            <a:normAutofit/>
          </a:bodyPr>
          <a:lstStyle>
            <a:lvl1pPr marL="85725" indent="0" algn="r">
              <a:buNone/>
              <a:defRPr sz="3300" baseline="0"/>
            </a:lvl1pPr>
            <a:lvl2pPr marL="308610" indent="0">
              <a:buNone/>
              <a:defRPr/>
            </a:lvl2pPr>
            <a:lvl3pPr marL="582930" indent="0">
              <a:buNone/>
              <a:defRPr/>
            </a:lvl3pPr>
            <a:lvl4pPr marL="788670" indent="0">
              <a:buNone/>
              <a:defRPr/>
            </a:lvl4pPr>
            <a:lvl5pPr marL="994410" indent="0">
              <a:buNone/>
              <a:defRPr/>
            </a:lvl5pPr>
          </a:lstStyle>
          <a:p>
            <a:pPr lvl="0"/>
            <a:r>
              <a:rPr lang="en-US"/>
              <a:t>Click to edit Master text styles</a:t>
            </a:r>
          </a:p>
        </p:txBody>
      </p:sp>
      <p:sp>
        <p:nvSpPr>
          <p:cNvPr id="4" name="Slide Number Placeholder 2"/>
          <p:cNvSpPr>
            <a:spLocks noGrp="1"/>
          </p:cNvSpPr>
          <p:nvPr>
            <p:ph type="sldNum" sz="quarter" idx="12"/>
          </p:nvPr>
        </p:nvSpPr>
        <p:spPr/>
        <p:txBody>
          <a:bodyPr/>
          <a:lstStyle>
            <a:lvl1pPr>
              <a:defRPr/>
            </a:lvl1pPr>
          </a:lstStyle>
          <a:p>
            <a:pPr>
              <a:defRPr/>
            </a:pPr>
            <a:fld id="{9F79E5E3-7105-43A6-9CB3-B877722097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9610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3" name="Pentagon 2"/>
          <p:cNvSpPr/>
          <p:nvPr userDrawn="1"/>
        </p:nvSpPr>
        <p:spPr>
          <a:xfrm>
            <a:off x="2" y="2160588"/>
            <a:ext cx="4544484" cy="2627312"/>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cs typeface="Arial" panose="020B0604020202020204" pitchFamily="34" charset="0"/>
              </a:rPr>
              <a:t>Here’s our</a:t>
            </a:r>
          </a:p>
          <a:p>
            <a:pPr algn="ctr">
              <a:defRPr/>
            </a:pPr>
            <a:r>
              <a:rPr lang="en-US" dirty="0">
                <a:solidFill>
                  <a:prstClr val="white"/>
                </a:solidFill>
                <a:latin typeface="Arial" panose="020B0604020202020204" pitchFamily="34" charset="0"/>
                <a:cs typeface="Arial" panose="020B0604020202020204" pitchFamily="34" charset="0"/>
              </a:rPr>
              <a:t> agenda for today</a:t>
            </a:r>
          </a:p>
        </p:txBody>
      </p:sp>
      <p:sp>
        <p:nvSpPr>
          <p:cNvPr id="4" name="Rectangle 3"/>
          <p:cNvSpPr/>
          <p:nvPr userDrawn="1"/>
        </p:nvSpPr>
        <p:spPr>
          <a:xfrm>
            <a:off x="4347635" y="419100"/>
            <a:ext cx="6936317" cy="61087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7" name="Text Placeholder 6"/>
          <p:cNvSpPr>
            <a:spLocks noGrp="1"/>
          </p:cNvSpPr>
          <p:nvPr>
            <p:ph type="body" sz="quarter" idx="11"/>
          </p:nvPr>
        </p:nvSpPr>
        <p:spPr>
          <a:xfrm>
            <a:off x="4544484" y="668338"/>
            <a:ext cx="6519333" cy="5649912"/>
          </a:xfrm>
        </p:spPr>
        <p:txBody>
          <a:bodyPr/>
          <a:lstStyle>
            <a:lvl1pPr marL="85725" indent="0">
              <a:buNone/>
              <a:defRPr sz="1800" b="1">
                <a:solidFill>
                  <a:schemeClr val="bg1"/>
                </a:solidFill>
              </a:defRPr>
            </a:lvl1pPr>
            <a:lvl2pPr>
              <a:buClr>
                <a:schemeClr val="accent2">
                  <a:lumMod val="75000"/>
                </a:schemeClr>
              </a:buClr>
              <a:defRPr sz="1350">
                <a:solidFill>
                  <a:schemeClr val="bg1"/>
                </a:solidFill>
              </a:defRPr>
            </a:lvl2pPr>
            <a:lvl3pPr>
              <a:buClr>
                <a:schemeClr val="accent2">
                  <a:lumMod val="75000"/>
                </a:schemeClr>
              </a:buClr>
              <a:defRPr sz="1350">
                <a:solidFill>
                  <a:schemeClr val="bg1"/>
                </a:solidFill>
              </a:defRPr>
            </a:lvl3pPr>
            <a:lvl4pPr>
              <a:buClr>
                <a:schemeClr val="accent2">
                  <a:lumMod val="75000"/>
                </a:schemeClr>
              </a:buClr>
              <a:defRPr sz="1350">
                <a:solidFill>
                  <a:schemeClr val="bg1"/>
                </a:solidFill>
              </a:defRPr>
            </a:lvl4pPr>
            <a:lvl5pPr>
              <a:buClr>
                <a:schemeClr val="accent2">
                  <a:lumMod val="75000"/>
                </a:schemeClr>
              </a:buClr>
              <a:defRPr sz="13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p:txBody>
          <a:bodyPr/>
          <a:lstStyle>
            <a:lvl1pPr>
              <a:defRPr/>
            </a:lvl1pPr>
          </a:lstStyle>
          <a:p>
            <a:pPr>
              <a:defRPr/>
            </a:pPr>
            <a:fld id="{B01E0E6B-2D45-4EC7-A19B-846CCAAD5A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881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5829237"/>
            <a:ext cx="12192000" cy="1010773"/>
          </a:xfrm>
          <a:prstGeom prst="rect">
            <a:avLst/>
          </a:prstGeom>
        </p:spPr>
        <p:txBody>
          <a:bodyPr/>
          <a:lstStyle/>
          <a:p>
            <a:endParaRPr lang="en-US" dirty="0">
              <a:solidFill>
                <a:prstClr val="black"/>
              </a:solidFill>
            </a:endParaRPr>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12224" y="6412147"/>
            <a:ext cx="2743200" cy="365125"/>
          </a:xfrm>
        </p:spPr>
        <p:txBody>
          <a:bodyPr/>
          <a:lstStyle>
            <a:lvl1pPr>
              <a:defRPr>
                <a:solidFill>
                  <a:schemeClr val="bg1"/>
                </a:solidFill>
              </a:defRPr>
            </a:lvl1pPr>
          </a:lstStyle>
          <a:p>
            <a:fld id="{7A9A0F48-1E9C-4543-AB2A-8BAFB7E9C2C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9523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ll Question Layout">
    <p:spTree>
      <p:nvGrpSpPr>
        <p:cNvPr id="1" name=""/>
        <p:cNvGrpSpPr/>
        <p:nvPr/>
      </p:nvGrpSpPr>
      <p:grpSpPr>
        <a:xfrm>
          <a:off x="0" y="0"/>
          <a:ext cx="0" cy="0"/>
          <a:chOff x="0" y="0"/>
          <a:chExt cx="0" cy="0"/>
        </a:xfrm>
      </p:grpSpPr>
      <p:sp>
        <p:nvSpPr>
          <p:cNvPr id="4" name="Rectangle 3"/>
          <p:cNvSpPr/>
          <p:nvPr userDrawn="1"/>
        </p:nvSpPr>
        <p:spPr>
          <a:xfrm>
            <a:off x="1009651" y="2381253"/>
            <a:ext cx="10274300" cy="37830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srgbClr val="FFFFFF"/>
              </a:solidFill>
              <a:latin typeface="Century Gothic" panose="020B0502020202020204" pitchFamily="34" charset="0"/>
            </a:endParaRPr>
          </a:p>
        </p:txBody>
      </p:sp>
      <p:sp>
        <p:nvSpPr>
          <p:cNvPr id="5" name="Round Same Side Corner Rectangle 4"/>
          <p:cNvSpPr/>
          <p:nvPr userDrawn="1"/>
        </p:nvSpPr>
        <p:spPr>
          <a:xfrm>
            <a:off x="1009652" y="1450978"/>
            <a:ext cx="5568949" cy="930275"/>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panose="020B0604020202020204" pitchFamily="34" charset="0"/>
            </a:endParaRPr>
          </a:p>
        </p:txBody>
      </p:sp>
      <p:sp>
        <p:nvSpPr>
          <p:cNvPr id="11" name="Text Placeholder 10"/>
          <p:cNvSpPr>
            <a:spLocks noGrp="1"/>
          </p:cNvSpPr>
          <p:nvPr>
            <p:ph type="body" sz="quarter" idx="11"/>
          </p:nvPr>
        </p:nvSpPr>
        <p:spPr>
          <a:xfrm>
            <a:off x="1146414" y="1450978"/>
            <a:ext cx="5277135" cy="930275"/>
          </a:xfrm>
        </p:spPr>
        <p:txBody>
          <a:bodyPr anchor="ctr"/>
          <a:lstStyle>
            <a:lvl1pPr marL="85725" indent="0" algn="ctr">
              <a:buNone/>
              <a:defRPr>
                <a:solidFill>
                  <a:schemeClr val="bg1"/>
                </a:solidFill>
              </a:defRPr>
            </a:lvl1pPr>
            <a:lvl2pPr marL="308610" indent="0">
              <a:buNone/>
              <a:defRPr/>
            </a:lvl2pPr>
            <a:lvl3pPr marL="582930" indent="0">
              <a:buNone/>
              <a:defRPr/>
            </a:lvl3pPr>
            <a:lvl4pPr marL="788670" indent="0">
              <a:buNone/>
              <a:defRPr/>
            </a:lvl4pPr>
            <a:lvl5pPr marL="994410" indent="0">
              <a:buNone/>
              <a:defRPr/>
            </a:lvl5pPr>
          </a:lstStyle>
          <a:p>
            <a:pPr lvl="0"/>
            <a:r>
              <a:rPr lang="en-US"/>
              <a:t>Click to edit Master text styles</a:t>
            </a:r>
          </a:p>
        </p:txBody>
      </p:sp>
      <p:sp>
        <p:nvSpPr>
          <p:cNvPr id="13" name="Text Placeholder 12"/>
          <p:cNvSpPr>
            <a:spLocks noGrp="1"/>
          </p:cNvSpPr>
          <p:nvPr>
            <p:ph type="body" sz="quarter" idx="12"/>
          </p:nvPr>
        </p:nvSpPr>
        <p:spPr>
          <a:xfrm>
            <a:off x="1291989" y="2497540"/>
            <a:ext cx="9735403" cy="3439236"/>
          </a:xfrm>
        </p:spPr>
        <p:txBody>
          <a:bodyPr/>
          <a:lstStyle>
            <a:lvl1pPr marL="85725" indent="0">
              <a:buNone/>
              <a:defRPr sz="1800">
                <a:solidFill>
                  <a:schemeClr val="bg1"/>
                </a:solidFill>
              </a:defRPr>
            </a:lvl1pPr>
            <a:lvl2pPr marL="651510" indent="-342900">
              <a:buClr>
                <a:schemeClr val="bg1"/>
              </a:buClr>
              <a:buFont typeface="+mj-lt"/>
              <a:buAutoNum type="alphaLcPeriod"/>
              <a:defRPr sz="1500" baseline="0">
                <a:solidFill>
                  <a:schemeClr val="bg1"/>
                </a:solidFill>
              </a:defRPr>
            </a:lvl2pPr>
            <a:lvl3pPr marL="582930" indent="0">
              <a:buNone/>
              <a:defRPr>
                <a:solidFill>
                  <a:schemeClr val="bg1"/>
                </a:solidFill>
              </a:defRPr>
            </a:lvl3pPr>
            <a:lvl4pPr marL="788670" indent="0">
              <a:buNone/>
              <a:defRPr>
                <a:solidFill>
                  <a:schemeClr val="bg1"/>
                </a:solidFill>
              </a:defRPr>
            </a:lvl4pPr>
            <a:lvl5pPr marL="994410" indent="0">
              <a:buNone/>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2"/>
          <p:cNvSpPr>
            <a:spLocks noGrp="1"/>
          </p:cNvSpPr>
          <p:nvPr>
            <p:ph type="sldNum" sz="quarter" idx="13"/>
          </p:nvPr>
        </p:nvSpPr>
        <p:spPr/>
        <p:txBody>
          <a:bodyPr/>
          <a:lstStyle>
            <a:lvl1pPr>
              <a:defRPr/>
            </a:lvl1pPr>
          </a:lstStyle>
          <a:p>
            <a:pPr>
              <a:defRPr/>
            </a:pPr>
            <a:fld id="{6F0B0A0B-6A7C-47B5-BA1E-BA414D556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1752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Objective+Topic/modul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899430"/>
            <a:ext cx="10574528" cy="430787"/>
          </a:xfrm>
          <a:prstGeom prst="rect">
            <a:avLst/>
          </a:prstGeom>
        </p:spPr>
        <p:txBody>
          <a:bodyPr/>
          <a:lstStyle>
            <a:lvl1pPr marL="0" indent="0">
              <a:buNone/>
              <a:defRPr sz="1800">
                <a:solidFill>
                  <a:schemeClr val="accent1">
                    <a:lumMod val="75000"/>
                  </a:schemeClr>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0" name="Content Placeholder 2"/>
          <p:cNvSpPr>
            <a:spLocks noGrp="1"/>
          </p:cNvSpPr>
          <p:nvPr>
            <p:ph idx="13"/>
          </p:nvPr>
        </p:nvSpPr>
        <p:spPr>
          <a:xfrm>
            <a:off x="609600" y="1752600"/>
            <a:ext cx="4884928" cy="4648200"/>
          </a:xfrm>
          <a:prstGeom prst="rect">
            <a:avLst/>
          </a:prstGeom>
          <a:solidFill>
            <a:schemeClr val="accent3">
              <a:lumMod val="50000"/>
            </a:schemeClr>
          </a:solidFill>
        </p:spPr>
        <p:txBody>
          <a:bodyPr/>
          <a:lstStyle>
            <a:lvl1pPr>
              <a:buClr>
                <a:schemeClr val="accent2">
                  <a:lumMod val="75000"/>
                </a:schemeClr>
              </a:buClr>
              <a:defRPr sz="1500">
                <a:solidFill>
                  <a:schemeClr val="bg1"/>
                </a:solidFill>
                <a:latin typeface="Arial" panose="020B0604020202020204" pitchFamily="34" charset="0"/>
                <a:cs typeface="Arial" panose="020B0604020202020204" pitchFamily="34" charset="0"/>
              </a:defRPr>
            </a:lvl1pPr>
            <a:lvl2pPr>
              <a:buClr>
                <a:schemeClr val="accent2">
                  <a:lumMod val="75000"/>
                </a:schemeClr>
              </a:buClr>
              <a:buFont typeface="Wingdings" pitchFamily="2" charset="2"/>
              <a:buChar char="§"/>
              <a:defRPr sz="1500">
                <a:solidFill>
                  <a:schemeClr val="bg1"/>
                </a:solidFill>
                <a:latin typeface="Arial" panose="020B0604020202020204" pitchFamily="34" charset="0"/>
                <a:cs typeface="Arial" panose="020B0604020202020204" pitchFamily="34" charset="0"/>
              </a:defRPr>
            </a:lvl2pPr>
            <a:lvl3pPr>
              <a:buClr>
                <a:schemeClr val="accent2">
                  <a:lumMod val="75000"/>
                </a:schemeClr>
              </a:buClr>
              <a:defRPr sz="1500">
                <a:solidFill>
                  <a:schemeClr val="bg1"/>
                </a:solidFill>
                <a:latin typeface="Arial" panose="020B0604020202020204" pitchFamily="34" charset="0"/>
                <a:cs typeface="Arial" panose="020B0604020202020204" pitchFamily="34" charset="0"/>
              </a:defRPr>
            </a:lvl3pPr>
            <a:lvl4pPr>
              <a:buClr>
                <a:schemeClr val="accent2">
                  <a:lumMod val="75000"/>
                </a:schemeClr>
              </a:buClr>
              <a:defRPr sz="1500">
                <a:solidFill>
                  <a:schemeClr val="bg1"/>
                </a:solidFill>
                <a:latin typeface="Arial" panose="020B0604020202020204" pitchFamily="34" charset="0"/>
                <a:cs typeface="Arial" panose="020B0604020202020204" pitchFamily="34" charset="0"/>
              </a:defRPr>
            </a:lvl4pPr>
            <a:lvl5pPr>
              <a:buClr>
                <a:schemeClr val="accent2">
                  <a:lumMod val="75000"/>
                </a:schemeClr>
              </a:buClr>
              <a:defRPr sz="15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09600" y="419671"/>
            <a:ext cx="10574528" cy="381000"/>
          </a:xfrm>
          <a:prstGeom prst="rect">
            <a:avLst/>
          </a:prstGeom>
        </p:spPr>
        <p:txBody>
          <a:bodyPr>
            <a:noAutofit/>
          </a:bodyPr>
          <a:lstStyle>
            <a:lvl1pPr algn="l">
              <a:defRPr sz="2400" b="0">
                <a:solidFill>
                  <a:srgbClr val="0056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7"/>
          </p:nvPr>
        </p:nvSpPr>
        <p:spPr>
          <a:xfrm>
            <a:off x="5754624" y="1752600"/>
            <a:ext cx="5315712" cy="4648200"/>
          </a:xfrm>
          <a:prstGeom prst="rect">
            <a:avLst/>
          </a:prstGeom>
        </p:spPr>
        <p:txBody>
          <a:bodyPr/>
          <a:lstStyle>
            <a:lvl1pPr>
              <a:defRPr sz="1500">
                <a:solidFill>
                  <a:schemeClr val="tx1"/>
                </a:solidFill>
                <a:latin typeface="Arial" panose="020B0604020202020204" pitchFamily="34" charset="0"/>
                <a:cs typeface="Arial" panose="020B0604020202020204" pitchFamily="34" charset="0"/>
              </a:defRPr>
            </a:lvl1pPr>
            <a:lvl2pPr>
              <a:buFont typeface="Wingdings" pitchFamily="2" charset="2"/>
              <a:buChar char="§"/>
              <a:defRPr sz="1500">
                <a:solidFill>
                  <a:schemeClr val="tx1"/>
                </a:solidFill>
                <a:latin typeface="Arial" panose="020B0604020202020204" pitchFamily="34" charset="0"/>
                <a:cs typeface="Arial" panose="020B0604020202020204" pitchFamily="34" charset="0"/>
              </a:defRPr>
            </a:lvl2pPr>
            <a:lvl3pPr>
              <a:defRPr sz="1500">
                <a:solidFill>
                  <a:schemeClr val="tx1"/>
                </a:solidFill>
                <a:latin typeface="Arial" panose="020B0604020202020204" pitchFamily="34" charset="0"/>
                <a:cs typeface="Arial" panose="020B0604020202020204" pitchFamily="34" charset="0"/>
              </a:defRPr>
            </a:lvl3pPr>
            <a:lvl4pPr>
              <a:defRPr sz="1500">
                <a:solidFill>
                  <a:schemeClr val="tx1"/>
                </a:solidFill>
                <a:latin typeface="Arial" panose="020B0604020202020204" pitchFamily="34" charset="0"/>
                <a:cs typeface="Arial" panose="020B0604020202020204" pitchFamily="34" charset="0"/>
              </a:defRPr>
            </a:lvl4pPr>
            <a:lvl5pPr>
              <a:defRPr sz="15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8"/>
          </p:nvPr>
        </p:nvSpPr>
        <p:spPr/>
        <p:txBody>
          <a:bodyPr/>
          <a:lstStyle>
            <a:lvl1pPr>
              <a:defRPr/>
            </a:lvl1pPr>
          </a:lstStyle>
          <a:p>
            <a:pPr>
              <a:defRPr/>
            </a:pPr>
            <a:fld id="{C7484B30-A608-42DC-B167-8A75097920C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567567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Normal Bullet Text">
    <p:spTree>
      <p:nvGrpSpPr>
        <p:cNvPr id="1" name=""/>
        <p:cNvGrpSpPr/>
        <p:nvPr/>
      </p:nvGrpSpPr>
      <p:grpSpPr>
        <a:xfrm>
          <a:off x="0" y="0"/>
          <a:ext cx="0" cy="0"/>
          <a:chOff x="0" y="0"/>
          <a:chExt cx="0" cy="0"/>
        </a:xfrm>
      </p:grpSpPr>
      <p:sp>
        <p:nvSpPr>
          <p:cNvPr id="10" name="Title 10"/>
          <p:cNvSpPr>
            <a:spLocks noGrp="1"/>
          </p:cNvSpPr>
          <p:nvPr>
            <p:ph type="title"/>
          </p:nvPr>
        </p:nvSpPr>
        <p:spPr>
          <a:xfrm>
            <a:off x="482221" y="378727"/>
            <a:ext cx="10476992" cy="381000"/>
          </a:xfrm>
          <a:prstGeom prst="rect">
            <a:avLst/>
          </a:prstGeom>
        </p:spPr>
        <p:txBody>
          <a:bodyPr>
            <a:noAutofit/>
          </a:bodyPr>
          <a:lstStyle>
            <a:lvl1pPr algn="l">
              <a:defRPr sz="2400" b="0">
                <a:solidFill>
                  <a:srgbClr val="0056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7"/>
          </p:nvPr>
        </p:nvSpPr>
        <p:spPr>
          <a:xfrm>
            <a:off x="482221" y="914019"/>
            <a:ext cx="9498115" cy="5282067"/>
          </a:xfrm>
        </p:spPr>
        <p:txBody>
          <a:bodyPr>
            <a:normAutofit/>
          </a:bodyPr>
          <a:lstStyle>
            <a:lvl1pPr marL="342900" indent="-257175">
              <a:buClr>
                <a:schemeClr val="tx1">
                  <a:lumMod val="50000"/>
                  <a:lumOff val="50000"/>
                </a:schemeClr>
              </a:buClr>
              <a:buFont typeface="Wingdings" panose="05000000000000000000" pitchFamily="2" charset="2"/>
              <a:buChar char="§"/>
              <a:defRPr sz="2100"/>
            </a:lvl1pPr>
            <a:lvl2pPr marL="522923" indent="-214313">
              <a:buClr>
                <a:schemeClr val="tx1">
                  <a:lumMod val="50000"/>
                  <a:lumOff val="50000"/>
                </a:schemeClr>
              </a:buClr>
              <a:buFont typeface="Wingdings" panose="05000000000000000000" pitchFamily="2" charset="2"/>
              <a:buChar char="§"/>
              <a:defRPr sz="1800">
                <a:solidFill>
                  <a:schemeClr val="accent1">
                    <a:lumMod val="75000"/>
                  </a:schemeClr>
                </a:solidFill>
              </a:defRPr>
            </a:lvl2pPr>
            <a:lvl3pPr marL="797243" indent="-214313">
              <a:buClr>
                <a:schemeClr val="tx1">
                  <a:lumMod val="50000"/>
                  <a:lumOff val="50000"/>
                </a:schemeClr>
              </a:buClr>
              <a:buFont typeface="Wingdings" panose="05000000000000000000" pitchFamily="2" charset="2"/>
              <a:buChar char="§"/>
              <a:defRPr sz="1500">
                <a:solidFill>
                  <a:schemeClr val="accent1">
                    <a:lumMod val="75000"/>
                  </a:schemeClr>
                </a:solidFill>
              </a:defRPr>
            </a:lvl3pPr>
            <a:lvl4pPr marL="1002983" indent="-214313">
              <a:buClr>
                <a:schemeClr val="tx1">
                  <a:lumMod val="50000"/>
                  <a:lumOff val="50000"/>
                </a:schemeClr>
              </a:buClr>
              <a:buFont typeface="Wingdings" panose="05000000000000000000" pitchFamily="2" charset="2"/>
              <a:buChar char="§"/>
              <a:defRPr sz="1350">
                <a:solidFill>
                  <a:schemeClr val="accent1">
                    <a:lumMod val="75000"/>
                  </a:schemeClr>
                </a:solidFill>
              </a:defRPr>
            </a:lvl4pPr>
            <a:lvl5pPr marL="1122998" indent="-128588">
              <a:buClr>
                <a:schemeClr val="tx1">
                  <a:lumMod val="50000"/>
                  <a:lumOff val="50000"/>
                </a:schemeClr>
              </a:buClr>
              <a:buFont typeface="Wingdings" panose="05000000000000000000" pitchFamily="2" charset="2"/>
              <a:buChar char="§"/>
              <a:defRPr sz="12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8"/>
          </p:nvPr>
        </p:nvSpPr>
        <p:spPr/>
        <p:txBody>
          <a:bodyPr/>
          <a:lstStyle>
            <a:lvl1pPr>
              <a:defRPr/>
            </a:lvl1pPr>
          </a:lstStyle>
          <a:p>
            <a:pPr>
              <a:defRPr/>
            </a:pPr>
            <a:fld id="{EE2D0FE3-137F-4DC6-B18C-49617E5313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907481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dule:XYZ">
    <p:spTree>
      <p:nvGrpSpPr>
        <p:cNvPr id="1" name=""/>
        <p:cNvGrpSpPr/>
        <p:nvPr/>
      </p:nvGrpSpPr>
      <p:grpSpPr>
        <a:xfrm>
          <a:off x="0" y="0"/>
          <a:ext cx="0" cy="0"/>
          <a:chOff x="0" y="0"/>
          <a:chExt cx="0" cy="0"/>
        </a:xfrm>
      </p:grpSpPr>
      <p:cxnSp>
        <p:nvCxnSpPr>
          <p:cNvPr id="4" name="Straight Connector 3"/>
          <p:cNvCxnSpPr/>
          <p:nvPr userDrawn="1"/>
        </p:nvCxnSpPr>
        <p:spPr>
          <a:xfrm>
            <a:off x="508002" y="3602038"/>
            <a:ext cx="1030181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9"/>
          <p:cNvSpPr>
            <a:spLocks noGrp="1"/>
          </p:cNvSpPr>
          <p:nvPr>
            <p:ph idx="1"/>
          </p:nvPr>
        </p:nvSpPr>
        <p:spPr>
          <a:xfrm>
            <a:off x="362423" y="1594516"/>
            <a:ext cx="10606373" cy="1942531"/>
          </a:xfrm>
          <a:prstGeom prst="rect">
            <a:avLst/>
          </a:prstGeom>
        </p:spPr>
        <p:txBody>
          <a:bodyPr anchor="b">
            <a:normAutofit/>
          </a:bodyPr>
          <a:lstStyle>
            <a:lvl1pPr algn="ctr">
              <a:buFontTx/>
              <a:buNone/>
              <a:defRPr sz="3000" b="1">
                <a:solidFill>
                  <a:srgbClr val="00568D"/>
                </a:solidFill>
              </a:defRPr>
            </a:lvl1pPr>
            <a:lvl2pPr marL="308610" indent="0" algn="ctr">
              <a:buNone/>
              <a:defRPr sz="2400"/>
            </a:lvl2pPr>
          </a:lstStyle>
          <a:p>
            <a:pPr lvl="0"/>
            <a:r>
              <a:rPr lang="en-US" dirty="0"/>
              <a:t>Click to edit Master text styles</a:t>
            </a:r>
          </a:p>
        </p:txBody>
      </p:sp>
      <p:sp>
        <p:nvSpPr>
          <p:cNvPr id="17" name="Text Placeholder 16"/>
          <p:cNvSpPr>
            <a:spLocks noGrp="1"/>
          </p:cNvSpPr>
          <p:nvPr>
            <p:ph type="body" sz="quarter" idx="14"/>
          </p:nvPr>
        </p:nvSpPr>
        <p:spPr>
          <a:xfrm>
            <a:off x="362424" y="3671293"/>
            <a:ext cx="10606617" cy="1282700"/>
          </a:xfrm>
        </p:spPr>
        <p:txBody>
          <a:bodyPr>
            <a:normAutofit/>
          </a:bodyPr>
          <a:lstStyle>
            <a:lvl1pPr marL="85725" indent="0" algn="ctr">
              <a:buNone/>
              <a:defRPr sz="3000">
                <a:latin typeface="Arial" panose="020B0604020202020204" pitchFamily="34" charset="0"/>
                <a:cs typeface="Arial" panose="020B0604020202020204" pitchFamily="34" charset="0"/>
              </a:defRPr>
            </a:lvl1pPr>
            <a:lvl2pPr marL="308610" indent="0" algn="ctr">
              <a:buNone/>
              <a:defRPr/>
            </a:lvl2pPr>
            <a:lvl3pPr marL="582930" indent="0" algn="ctr">
              <a:buNone/>
              <a:defRPr/>
            </a:lvl3pPr>
            <a:lvl4pPr marL="788670" indent="0" algn="ctr">
              <a:buNone/>
              <a:defRPr/>
            </a:lvl4pPr>
            <a:lvl5pPr marL="994410" indent="0" algn="ctr">
              <a:buNone/>
              <a:defRPr/>
            </a:lvl5pPr>
          </a:lstStyle>
          <a:p>
            <a:pPr lvl="0"/>
            <a:r>
              <a:rPr lang="en-US" dirty="0"/>
              <a:t>Click to edit Master text styles</a:t>
            </a:r>
          </a:p>
        </p:txBody>
      </p:sp>
      <p:sp>
        <p:nvSpPr>
          <p:cNvPr id="5" name="Slide Number Placeholder 5"/>
          <p:cNvSpPr>
            <a:spLocks noGrp="1"/>
          </p:cNvSpPr>
          <p:nvPr>
            <p:ph type="sldNum" sz="quarter" idx="15"/>
          </p:nvPr>
        </p:nvSpPr>
        <p:spPr/>
        <p:txBody>
          <a:bodyPr/>
          <a:lstStyle>
            <a:lvl1pPr>
              <a:defRPr/>
            </a:lvl1pPr>
          </a:lstStyle>
          <a:p>
            <a:pPr>
              <a:defRPr/>
            </a:pPr>
            <a:fld id="{822D18F0-8129-4A31-92FE-7A48FB39027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88403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urseObjective/Summary">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609600" y="1234564"/>
            <a:ext cx="10476992" cy="4937639"/>
          </a:xfrm>
          <a:prstGeom prst="rect">
            <a:avLst/>
          </a:prstGeom>
        </p:spPr>
        <p:txBody>
          <a:bodyPr/>
          <a:lstStyle>
            <a:lvl1pPr marL="0" indent="0">
              <a:buNone/>
              <a:tabLst>
                <a:tab pos="0" algn="l"/>
              </a:tabLst>
              <a:defRPr sz="1500">
                <a:solidFill>
                  <a:schemeClr val="tx1"/>
                </a:solidFill>
              </a:defRPr>
            </a:lvl1pPr>
            <a:lvl2pPr>
              <a:buFont typeface="Wingdings" pitchFamily="2" charset="2"/>
              <a:buChar cha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350"/>
            </a:lvl6pPr>
            <a:lvl7pPr>
              <a:defRPr sz="1350"/>
            </a:lvl7pPr>
            <a:lvl8pPr>
              <a:defRPr sz="1350"/>
            </a:lvl8pPr>
            <a:lvl9pPr>
              <a:defRPr sz="1350"/>
            </a:lvl9pPr>
          </a:lstStyle>
          <a:p>
            <a:pPr lvl="0"/>
            <a:endParaRPr lang="en-US" dirty="0"/>
          </a:p>
        </p:txBody>
      </p:sp>
      <p:sp>
        <p:nvSpPr>
          <p:cNvPr id="10" name="Title 10"/>
          <p:cNvSpPr>
            <a:spLocks noGrp="1"/>
          </p:cNvSpPr>
          <p:nvPr>
            <p:ph type="title"/>
          </p:nvPr>
        </p:nvSpPr>
        <p:spPr>
          <a:xfrm>
            <a:off x="609600" y="762001"/>
            <a:ext cx="10476992" cy="381000"/>
          </a:xfrm>
          <a:prstGeom prst="rect">
            <a:avLst/>
          </a:prstGeom>
        </p:spPr>
        <p:txBody>
          <a:bodyPr>
            <a:noAutofit/>
          </a:bodyPr>
          <a:lstStyle>
            <a:lvl1pPr algn="l">
              <a:defRPr sz="2400" b="0">
                <a:solidFill>
                  <a:srgbClr val="00568D"/>
                </a:solidFill>
              </a:defRPr>
            </a:lvl1pPr>
          </a:lstStyle>
          <a:p>
            <a:r>
              <a:rPr lang="en-US" dirty="0"/>
              <a:t>Click to edit Master title style</a:t>
            </a:r>
          </a:p>
        </p:txBody>
      </p:sp>
      <p:sp>
        <p:nvSpPr>
          <p:cNvPr id="4" name="Slide Number Placeholder 5"/>
          <p:cNvSpPr>
            <a:spLocks noGrp="1"/>
          </p:cNvSpPr>
          <p:nvPr>
            <p:ph type="sldNum" sz="quarter" idx="14"/>
          </p:nvPr>
        </p:nvSpPr>
        <p:spPr/>
        <p:txBody>
          <a:bodyPr/>
          <a:lstStyle>
            <a:lvl1pPr>
              <a:defRPr/>
            </a:lvl1pPr>
          </a:lstStyle>
          <a:p>
            <a:pPr>
              <a:defRPr/>
            </a:pPr>
            <a:fld id="{6764F978-8296-4C21-B6D7-4F2CC757CB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365621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age Layout">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11383435" y="5668966"/>
            <a:ext cx="698500" cy="365125"/>
          </a:xfrm>
        </p:spPr>
        <p:txBody>
          <a:bodyPr/>
          <a:lstStyle>
            <a:lvl1pPr>
              <a:defRPr/>
            </a:lvl1pPr>
          </a:lstStyle>
          <a:p>
            <a:pPr>
              <a:defRPr/>
            </a:pPr>
            <a:fld id="{9E4AEB40-A1A5-47FD-9D8B-8273567163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711190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bjective+Topic/modul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2" y="951048"/>
            <a:ext cx="10417791" cy="430787"/>
          </a:xfrm>
          <a:prstGeom prst="rect">
            <a:avLst/>
          </a:prstGeom>
        </p:spPr>
        <p:txBody>
          <a:bodyPr/>
          <a:lstStyle>
            <a:lvl1pPr marL="0" indent="0">
              <a:buNone/>
              <a:defRPr sz="18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0" name="Content Placeholder 2"/>
          <p:cNvSpPr>
            <a:spLocks noGrp="1"/>
          </p:cNvSpPr>
          <p:nvPr>
            <p:ph idx="13"/>
          </p:nvPr>
        </p:nvSpPr>
        <p:spPr>
          <a:xfrm>
            <a:off x="609600" y="1752600"/>
            <a:ext cx="4884928" cy="4648200"/>
          </a:xfrm>
          <a:prstGeom prst="rect">
            <a:avLst/>
          </a:prstGeom>
        </p:spPr>
        <p:txBody>
          <a:bodyPr/>
          <a:lstStyle>
            <a:lvl1pPr>
              <a:buClr>
                <a:schemeClr val="accent3">
                  <a:lumMod val="50000"/>
                </a:schemeClr>
              </a:buClr>
              <a:defRPr sz="1500">
                <a:solidFill>
                  <a:schemeClr val="accent2">
                    <a:lumMod val="75000"/>
                  </a:schemeClr>
                </a:solidFill>
                <a:latin typeface="Arial" panose="020B0604020202020204" pitchFamily="34" charset="0"/>
                <a:cs typeface="Arial" panose="020B0604020202020204" pitchFamily="34" charset="0"/>
              </a:defRPr>
            </a:lvl1pPr>
            <a:lvl2pPr>
              <a:buClr>
                <a:schemeClr val="accent3">
                  <a:lumMod val="50000"/>
                </a:schemeClr>
              </a:buClr>
              <a:buFont typeface="Wingdings" pitchFamily="2" charset="2"/>
              <a:buChar char="§"/>
              <a:defRPr sz="1500">
                <a:solidFill>
                  <a:schemeClr val="accent2">
                    <a:lumMod val="75000"/>
                  </a:schemeClr>
                </a:solidFill>
                <a:latin typeface="Arial" panose="020B0604020202020204" pitchFamily="34" charset="0"/>
                <a:cs typeface="Arial" panose="020B0604020202020204" pitchFamily="34" charset="0"/>
              </a:defRPr>
            </a:lvl2pPr>
            <a:lvl3pPr>
              <a:buClr>
                <a:schemeClr val="accent3">
                  <a:lumMod val="50000"/>
                </a:schemeClr>
              </a:buClr>
              <a:defRPr sz="1500">
                <a:solidFill>
                  <a:schemeClr val="accent2">
                    <a:lumMod val="75000"/>
                  </a:schemeClr>
                </a:solidFill>
                <a:latin typeface="Arial" panose="020B0604020202020204" pitchFamily="34" charset="0"/>
                <a:cs typeface="Arial" panose="020B0604020202020204" pitchFamily="34" charset="0"/>
              </a:defRPr>
            </a:lvl3pPr>
            <a:lvl4pPr>
              <a:buClr>
                <a:schemeClr val="accent3">
                  <a:lumMod val="50000"/>
                </a:schemeClr>
              </a:buClr>
              <a:defRPr sz="1500">
                <a:solidFill>
                  <a:schemeClr val="accent2">
                    <a:lumMod val="75000"/>
                  </a:schemeClr>
                </a:solidFill>
                <a:latin typeface="Arial" panose="020B0604020202020204" pitchFamily="34" charset="0"/>
                <a:cs typeface="Arial" panose="020B0604020202020204" pitchFamily="34" charset="0"/>
              </a:defRPr>
            </a:lvl4pPr>
            <a:lvl5pPr>
              <a:buClr>
                <a:schemeClr val="accent3">
                  <a:lumMod val="50000"/>
                </a:schemeClr>
              </a:buClr>
              <a:defRPr sz="1500">
                <a:solidFill>
                  <a:schemeClr val="accent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09602" y="489041"/>
            <a:ext cx="10417791" cy="381000"/>
          </a:xfrm>
          <a:prstGeom prst="rect">
            <a:avLst/>
          </a:prstGeom>
        </p:spPr>
        <p:txBody>
          <a:bodyPr>
            <a:noAutofit/>
          </a:bodyPr>
          <a:lstStyle>
            <a:lvl1pPr algn="l">
              <a:defRPr sz="2400" b="0">
                <a:solidFill>
                  <a:srgbClr val="0056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7"/>
          </p:nvPr>
        </p:nvSpPr>
        <p:spPr>
          <a:xfrm>
            <a:off x="5967893" y="1752600"/>
            <a:ext cx="5315712" cy="4648200"/>
          </a:xfrm>
          <a:prstGeom prst="rect">
            <a:avLst/>
          </a:prstGeom>
          <a:solidFill>
            <a:schemeClr val="accent3">
              <a:lumMod val="50000"/>
            </a:schemeClr>
          </a:solidFill>
        </p:spPr>
        <p:txBody>
          <a:bodyPr/>
          <a:lstStyle>
            <a:lvl1pPr>
              <a:buClr>
                <a:schemeClr val="accent2">
                  <a:lumMod val="75000"/>
                </a:schemeClr>
              </a:buClr>
              <a:defRPr sz="1500">
                <a:solidFill>
                  <a:schemeClr val="bg1"/>
                </a:solidFill>
                <a:latin typeface="Arial" panose="020B0604020202020204" pitchFamily="34" charset="0"/>
                <a:cs typeface="Arial" panose="020B0604020202020204" pitchFamily="34" charset="0"/>
              </a:defRPr>
            </a:lvl1pPr>
            <a:lvl2pPr>
              <a:buClr>
                <a:schemeClr val="accent2">
                  <a:lumMod val="75000"/>
                </a:schemeClr>
              </a:buClr>
              <a:buFont typeface="Wingdings" pitchFamily="2" charset="2"/>
              <a:buChar char="§"/>
              <a:defRPr sz="1500">
                <a:solidFill>
                  <a:schemeClr val="bg1"/>
                </a:solidFill>
                <a:latin typeface="Arial" panose="020B0604020202020204" pitchFamily="34" charset="0"/>
                <a:cs typeface="Arial" panose="020B0604020202020204" pitchFamily="34" charset="0"/>
              </a:defRPr>
            </a:lvl2pPr>
            <a:lvl3pPr>
              <a:buClr>
                <a:schemeClr val="accent2">
                  <a:lumMod val="75000"/>
                </a:schemeClr>
              </a:buClr>
              <a:defRPr sz="1500">
                <a:solidFill>
                  <a:schemeClr val="bg1"/>
                </a:solidFill>
                <a:latin typeface="Arial" panose="020B0604020202020204" pitchFamily="34" charset="0"/>
                <a:cs typeface="Arial" panose="020B0604020202020204" pitchFamily="34" charset="0"/>
              </a:defRPr>
            </a:lvl3pPr>
            <a:lvl4pPr>
              <a:buClr>
                <a:schemeClr val="accent2">
                  <a:lumMod val="75000"/>
                </a:schemeClr>
              </a:buClr>
              <a:defRPr sz="1500">
                <a:solidFill>
                  <a:schemeClr val="bg1"/>
                </a:solidFill>
                <a:latin typeface="Arial" panose="020B0604020202020204" pitchFamily="34" charset="0"/>
                <a:cs typeface="Arial" panose="020B0604020202020204" pitchFamily="34" charset="0"/>
              </a:defRPr>
            </a:lvl4pPr>
            <a:lvl5pPr>
              <a:buClr>
                <a:schemeClr val="accent2">
                  <a:lumMod val="75000"/>
                </a:schemeClr>
              </a:buClr>
              <a:defRPr sz="15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8"/>
          </p:nvPr>
        </p:nvSpPr>
        <p:spPr/>
        <p:txBody>
          <a:bodyPr/>
          <a:lstStyle>
            <a:lvl1pPr>
              <a:defRPr/>
            </a:lvl1pPr>
          </a:lstStyle>
          <a:p>
            <a:pPr>
              <a:defRPr/>
            </a:pPr>
            <a:fld id="{4E03815B-A16A-49D1-B249-F298CA2FE8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807464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130163-949F-4927-9131-A8EC2F800C90}" type="datetimeFigureOut">
              <a:rPr lang="en-US">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D435B7-2DC6-4566-B8A7-2953AC3D62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40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1218" y="381000"/>
            <a:ext cx="9958916" cy="10509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6BE3413-BF0F-4BDB-BFE9-550CEE6EA1E1}" type="slidenum">
              <a:rPr lang="en-US" altLang="en-US"/>
              <a:pPr/>
              <a:t>‹#›</a:t>
            </a:fld>
            <a:endParaRPr lang="en-US" altLang="en-US"/>
          </a:p>
        </p:txBody>
      </p:sp>
    </p:spTree>
    <p:extLst>
      <p:ext uri="{BB962C8B-B14F-4D97-AF65-F5344CB8AC3E}">
        <p14:creationId xmlns:p14="http://schemas.microsoft.com/office/powerpoint/2010/main" val="396761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5829237"/>
            <a:ext cx="12192000" cy="1010773"/>
          </a:xfrm>
          <a:prstGeom prst="rect">
            <a:avLst/>
          </a:prstGeom>
        </p:spPr>
        <p:txBody>
          <a:bodyPr/>
          <a:lstStyle/>
          <a:p>
            <a:endParaRPr lang="en-US">
              <a:solidFill>
                <a:prstClr val="black"/>
              </a:solidFill>
            </a:endParaRPr>
          </a:p>
        </p:txBody>
      </p:sp>
      <p:sp>
        <p:nvSpPr>
          <p:cNvPr id="3" name="Content Placeholder 2"/>
          <p:cNvSpPr>
            <a:spLocks noGrp="1"/>
          </p:cNvSpPr>
          <p:nvPr>
            <p:ph idx="1"/>
          </p:nvPr>
        </p:nvSpPr>
        <p:spPr>
          <a:xfrm>
            <a:off x="3476308" y="477130"/>
            <a:ext cx="6172200" cy="4873625"/>
          </a:xfrm>
        </p:spPr>
        <p:txBody>
          <a:bodyPr>
            <a:normAutofit/>
          </a:bodyPr>
          <a:lstStyle>
            <a:lvl1pPr>
              <a:defRPr sz="2100"/>
            </a:lvl1pPr>
            <a:lvl2pPr>
              <a:defRPr sz="2100"/>
            </a:lvl2pPr>
            <a:lvl3pPr>
              <a:defRPr sz="2100"/>
            </a:lvl3pPr>
            <a:lvl4pPr>
              <a:defRPr sz="2100"/>
            </a:lvl4pPr>
            <a:lvl5pPr>
              <a:defRPr sz="21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2133600"/>
            <a:ext cx="2901696" cy="29718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a:xfrm>
            <a:off x="9378696" y="6436477"/>
            <a:ext cx="2743200" cy="365125"/>
          </a:xfrm>
        </p:spPr>
        <p:txBody>
          <a:bodyPr/>
          <a:lstStyle>
            <a:lvl1pPr>
              <a:defRPr>
                <a:solidFill>
                  <a:schemeClr val="bg1"/>
                </a:solidFill>
              </a:defRPr>
            </a:lvl1pPr>
          </a:lstStyle>
          <a:p>
            <a:fld id="{7A9A0F48-1E9C-4543-AB2A-8BAFB7E9C2C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580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9552" y="640696"/>
            <a:ext cx="4283456" cy="3733800"/>
          </a:xfrm>
        </p:spPr>
        <p:txBody>
          <a:bodyPr/>
          <a:lstStyle>
            <a:lvl1pPr>
              <a:defRPr sz="2100">
                <a:latin typeface="Calibri" pitchFamily="34" charset="0"/>
              </a:defRPr>
            </a:lvl1pPr>
            <a:lvl2pPr>
              <a:defRPr sz="1800">
                <a:latin typeface="Calibri" pitchFamily="34" charset="0"/>
              </a:defRPr>
            </a:lvl2pPr>
            <a:lvl3pPr>
              <a:defRPr sz="1500">
                <a:latin typeface="Calibri" pitchFamily="34" charset="0"/>
              </a:defRPr>
            </a:lvl3pPr>
            <a:lvl4pPr>
              <a:defRPr sz="1350">
                <a:latin typeface="Calibri" pitchFamily="34" charset="0"/>
              </a:defRPr>
            </a:lvl4pPr>
            <a:lvl5pPr>
              <a:defRPr sz="1350">
                <a:latin typeface="Calibri"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08672" y="634600"/>
            <a:ext cx="4657344" cy="3733800"/>
          </a:xfrm>
        </p:spPr>
        <p:txBody>
          <a:bodyPr/>
          <a:lstStyle>
            <a:lvl1pPr>
              <a:defRPr sz="2100">
                <a:latin typeface="Calibri" pitchFamily="34" charset="0"/>
              </a:defRPr>
            </a:lvl1pPr>
            <a:lvl2pPr>
              <a:defRPr sz="1800">
                <a:latin typeface="Calibri" pitchFamily="34" charset="0"/>
              </a:defRPr>
            </a:lvl2pPr>
            <a:lvl3pPr>
              <a:defRPr sz="1500">
                <a:latin typeface="Calibri" pitchFamily="34" charset="0"/>
              </a:defRPr>
            </a:lvl3pPr>
            <a:lvl4pPr>
              <a:defRPr sz="1350">
                <a:latin typeface="Calibri" pitchFamily="34" charset="0"/>
              </a:defRPr>
            </a:lvl4pPr>
            <a:lvl5pPr>
              <a:defRPr sz="1350">
                <a:latin typeface="Calibri"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0341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l Question">
    <p:spTree>
      <p:nvGrpSpPr>
        <p:cNvPr id="1" name=""/>
        <p:cNvGrpSpPr/>
        <p:nvPr/>
      </p:nvGrpSpPr>
      <p:grpSpPr>
        <a:xfrm>
          <a:off x="0" y="0"/>
          <a:ext cx="0" cy="0"/>
          <a:chOff x="0" y="0"/>
          <a:chExt cx="0" cy="0"/>
        </a:xfrm>
      </p:grpSpPr>
      <p:sp>
        <p:nvSpPr>
          <p:cNvPr id="4" name="Rounded Rectangle 3"/>
          <p:cNvSpPr/>
          <p:nvPr userDrawn="1"/>
        </p:nvSpPr>
        <p:spPr>
          <a:xfrm>
            <a:off x="3060192" y="1600200"/>
            <a:ext cx="8522208" cy="3124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en-US" dirty="0">
              <a:solidFill>
                <a:prstClr val="white"/>
              </a:solidFill>
            </a:endParaRPr>
          </a:p>
        </p:txBody>
      </p:sp>
      <p:pic>
        <p:nvPicPr>
          <p:cNvPr id="5" name="Picture 4" descr="3_question.png"/>
          <p:cNvPicPr>
            <a:picLocks noChangeAspect="1"/>
          </p:cNvPicPr>
          <p:nvPr userDrawn="1"/>
        </p:nvPicPr>
        <p:blipFill>
          <a:blip r:embed="rId2" cstate="print"/>
          <a:stretch>
            <a:fillRect/>
          </a:stretch>
        </p:blipFill>
        <p:spPr>
          <a:xfrm>
            <a:off x="-121120" y="3011714"/>
            <a:ext cx="2247872" cy="1867463"/>
          </a:xfrm>
          <a:prstGeom prst="rect">
            <a:avLst/>
          </a:prstGeom>
          <a:effectLst>
            <a:reflection blurRad="6350" stA="52000" endA="300" endPos="35000" dir="5400000" sy="-100000" algn="bl" rotWithShape="0"/>
          </a:effectLst>
        </p:spPr>
      </p:pic>
      <p:sp>
        <p:nvSpPr>
          <p:cNvPr id="9" name="Content Placeholder 2"/>
          <p:cNvSpPr>
            <a:spLocks noGrp="1"/>
          </p:cNvSpPr>
          <p:nvPr>
            <p:ph sz="half" idx="13"/>
          </p:nvPr>
        </p:nvSpPr>
        <p:spPr>
          <a:xfrm>
            <a:off x="3860800" y="1752600"/>
            <a:ext cx="7416800" cy="2895600"/>
          </a:xfrm>
          <a:prstGeom prst="rect">
            <a:avLst/>
          </a:prstGeom>
        </p:spPr>
        <p:txBody>
          <a:bodyPr/>
          <a:lstStyle>
            <a:lvl1pPr marL="0" indent="0">
              <a:buNone/>
              <a:tabLst>
                <a:tab pos="0" algn="l"/>
              </a:tabLst>
              <a:defRPr sz="1350" b="1">
                <a:solidFill>
                  <a:schemeClr val="tx1"/>
                </a:solidFill>
              </a:defRPr>
            </a:lvl1pPr>
            <a:lvl2pPr>
              <a:buFont typeface="Wingdings" pitchFamily="2" charset="2"/>
              <a:buChar cha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350"/>
            </a:lvl6pPr>
            <a:lvl7pPr>
              <a:defRPr sz="1350"/>
            </a:lvl7pPr>
            <a:lvl8pPr>
              <a:defRPr sz="1350"/>
            </a:lvl8pPr>
            <a:lvl9pPr>
              <a:defRPr sz="1350"/>
            </a:lvl9pPr>
          </a:lstStyle>
          <a:p>
            <a:pPr lvl="0"/>
            <a:r>
              <a:rPr lang="en-US"/>
              <a:t>Click to edit Master text styles</a:t>
            </a:r>
          </a:p>
        </p:txBody>
      </p:sp>
      <p:sp>
        <p:nvSpPr>
          <p:cNvPr id="7" name="Date Placeholder 2"/>
          <p:cNvSpPr>
            <a:spLocks noGrp="1"/>
          </p:cNvSpPr>
          <p:nvPr>
            <p:ph type="dt" sz="half" idx="14"/>
          </p:nvPr>
        </p:nvSpPr>
        <p:spPr>
          <a:xfrm>
            <a:off x="609600" y="6356353"/>
            <a:ext cx="2844800" cy="365125"/>
          </a:xfrm>
          <a:prstGeom prst="rect">
            <a:avLst/>
          </a:prstGeom>
        </p:spPr>
        <p:txBody>
          <a:bodyPr/>
          <a:lstStyle>
            <a:lvl1pPr eaLnBrk="0" hangingPunct="0">
              <a:defRPr sz="1800" dirty="0">
                <a:solidFill>
                  <a:prstClr val="black">
                    <a:tint val="75000"/>
                  </a:prstClr>
                </a:solidFill>
                <a:latin typeface="Times" pitchFamily="18" charset="0"/>
                <a:cs typeface="+mn-cs"/>
              </a:defRPr>
            </a:lvl1pPr>
          </a:lstStyle>
          <a:p>
            <a:pPr>
              <a:defRPr/>
            </a:pPr>
            <a:endParaRPr lang="en-US"/>
          </a:p>
        </p:txBody>
      </p:sp>
      <p:sp>
        <p:nvSpPr>
          <p:cNvPr id="8" name="Footer Placeholder 3"/>
          <p:cNvSpPr>
            <a:spLocks noGrp="1"/>
          </p:cNvSpPr>
          <p:nvPr>
            <p:ph type="ftr" sz="quarter" idx="15"/>
          </p:nvPr>
        </p:nvSpPr>
        <p:spPr>
          <a:xfrm>
            <a:off x="4165600" y="6356353"/>
            <a:ext cx="3860800" cy="365125"/>
          </a:xfrm>
          <a:prstGeom prst="rect">
            <a:avLst/>
          </a:prstGeom>
        </p:spPr>
        <p:txBody>
          <a:bodyPr/>
          <a:lstStyle>
            <a:lvl1pPr eaLnBrk="0" hangingPunct="0">
              <a:defRPr sz="1800" dirty="0">
                <a:solidFill>
                  <a:prstClr val="black">
                    <a:tint val="75000"/>
                  </a:prstClr>
                </a:solidFill>
                <a:latin typeface="Times" pitchFamily="18" charset="0"/>
                <a:cs typeface="+mn-cs"/>
              </a:defRPr>
            </a:lvl1pPr>
          </a:lstStyle>
          <a:p>
            <a:pPr>
              <a:defRPr/>
            </a:pPr>
            <a:endParaRPr lang="en-US"/>
          </a:p>
        </p:txBody>
      </p:sp>
      <p:sp>
        <p:nvSpPr>
          <p:cNvPr id="10" name="Slide Number Placeholder 4"/>
          <p:cNvSpPr>
            <a:spLocks noGrp="1"/>
          </p:cNvSpPr>
          <p:nvPr>
            <p:ph type="sldNum" sz="quarter" idx="16"/>
          </p:nvPr>
        </p:nvSpPr>
        <p:spPr>
          <a:xfrm>
            <a:off x="11586635" y="6421438"/>
            <a:ext cx="605367" cy="457200"/>
          </a:xfrm>
        </p:spPr>
        <p:txBody>
          <a:bodyPr/>
          <a:lstStyle>
            <a:lvl1pPr>
              <a:defRPr>
                <a:solidFill>
                  <a:prstClr val="black">
                    <a:tint val="75000"/>
                  </a:prstClr>
                </a:solidFill>
              </a:defRPr>
            </a:lvl1pPr>
          </a:lstStyle>
          <a:p>
            <a:pPr>
              <a:defRPr/>
            </a:pPr>
            <a:fld id="{C9FC9F6F-C57F-4131-B8BB-8004AD4D602A}" type="slidenum">
              <a:rPr lang="en-US"/>
              <a:pPr>
                <a:defRPr/>
              </a:pPr>
              <a:t>‹#›</a:t>
            </a:fld>
            <a:endParaRPr lang="en-US" dirty="0"/>
          </a:p>
        </p:txBody>
      </p:sp>
    </p:spTree>
    <p:extLst>
      <p:ext uri="{BB962C8B-B14F-4D97-AF65-F5344CB8AC3E}">
        <p14:creationId xmlns:p14="http://schemas.microsoft.com/office/powerpoint/2010/main" val="386448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5829237"/>
            <a:ext cx="12192000" cy="1010773"/>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9268968" y="6326749"/>
            <a:ext cx="2743200" cy="365125"/>
          </a:xfrm>
        </p:spPr>
        <p:txBody>
          <a:bodyPr/>
          <a:lstStyle>
            <a:lvl1pPr>
              <a:defRPr>
                <a:solidFill>
                  <a:schemeClr val="bg1"/>
                </a:solidFill>
              </a:defRPr>
            </a:lvl1pPr>
          </a:lstStyle>
          <a:p>
            <a:fld id="{7A9A0F48-1E9C-4543-AB2A-8BAFB7E9C2C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1474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5829237"/>
            <a:ext cx="12192000" cy="1010773"/>
          </a:xfrm>
          <a:prstGeom prst="rect">
            <a:avLst/>
          </a:prstGeom>
        </p:spPr>
        <p:txBody>
          <a:bodyPr/>
          <a:lstStyle/>
          <a:p>
            <a:endParaRPr lang="en-US" dirty="0">
              <a:solidFill>
                <a:prstClr val="black"/>
              </a:solidFill>
            </a:endParaRPr>
          </a:p>
        </p:txBody>
      </p:sp>
      <p:sp>
        <p:nvSpPr>
          <p:cNvPr id="3" name="Picture Placeholder 2"/>
          <p:cNvSpPr>
            <a:spLocks noGrp="1"/>
          </p:cNvSpPr>
          <p:nvPr>
            <p:ph type="pic" idx="1"/>
          </p:nvPr>
        </p:nvSpPr>
        <p:spPr>
          <a:xfrm>
            <a:off x="3" y="2815119"/>
            <a:ext cx="2116474" cy="237867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3756411" y="484835"/>
            <a:ext cx="8130791" cy="470895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a:xfrm>
            <a:off x="9375648" y="6444351"/>
            <a:ext cx="2743200" cy="365125"/>
          </a:xfrm>
        </p:spPr>
        <p:txBody>
          <a:bodyPr/>
          <a:lstStyle>
            <a:lvl1pPr>
              <a:defRPr>
                <a:solidFill>
                  <a:schemeClr val="bg1"/>
                </a:solidFill>
              </a:defRPr>
            </a:lvl1pPr>
          </a:lstStyle>
          <a:p>
            <a:fld id="{7A9A0F48-1E9C-4543-AB2A-8BAFB7E9C2C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8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rmal Bullet Tex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3405632" y="685804"/>
            <a:ext cx="6299200" cy="4937639"/>
          </a:xfrm>
          <a:prstGeom prst="rect">
            <a:avLst/>
          </a:prstGeom>
        </p:spPr>
        <p:txBody>
          <a:bodyPr>
            <a:normAutofit/>
          </a:bodyPr>
          <a:lstStyle>
            <a:lvl1pPr marL="85725" indent="-85725">
              <a:buFont typeface="Arial" pitchFamily="34" charset="0"/>
              <a:buChar char="•"/>
              <a:tabLst>
                <a:tab pos="0" algn="l"/>
              </a:tabLst>
              <a:defRPr sz="2100">
                <a:solidFill>
                  <a:schemeClr val="tx1"/>
                </a:solidFill>
              </a:defRPr>
            </a:lvl1pPr>
            <a:lvl2pPr>
              <a:buFont typeface="Wingdings" pitchFamily="2" charset="2"/>
              <a:buChar cha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p:txBody>
      </p:sp>
      <p:sp>
        <p:nvSpPr>
          <p:cNvPr id="6" name="Slide Number Placeholder 5"/>
          <p:cNvSpPr>
            <a:spLocks noGrp="1"/>
          </p:cNvSpPr>
          <p:nvPr>
            <p:ph type="sldNum" sz="quarter" idx="16"/>
          </p:nvPr>
        </p:nvSpPr>
        <p:spPr>
          <a:xfrm>
            <a:off x="11586635" y="6361280"/>
            <a:ext cx="605367" cy="457200"/>
          </a:xfrm>
        </p:spPr>
        <p:txBody>
          <a:bodyPr/>
          <a:lstStyle>
            <a:lvl1pPr>
              <a:defRPr/>
            </a:lvl1pPr>
          </a:lstStyle>
          <a:p>
            <a:pPr>
              <a:defRPr/>
            </a:pPr>
            <a:fld id="{6ABA8D2E-030D-42F6-8FE4-C1F16B53399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08802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1144250" y="50525"/>
            <a:ext cx="977646" cy="967329"/>
          </a:xfrm>
          <a:prstGeom prst="rect">
            <a:avLst/>
          </a:prstGeom>
        </p:spPr>
      </p:pic>
      <p:pic>
        <p:nvPicPr>
          <p:cNvPr id="5" name="Picture 4"/>
          <p:cNvPicPr>
            <a:picLocks noChangeAspect="1"/>
          </p:cNvPicPr>
          <p:nvPr userDrawn="1"/>
        </p:nvPicPr>
        <p:blipFill>
          <a:blip r:embed="rId41"/>
          <a:stretch>
            <a:fillRect/>
          </a:stretch>
        </p:blipFill>
        <p:spPr>
          <a:xfrm>
            <a:off x="0" y="5784980"/>
            <a:ext cx="12335933" cy="1040511"/>
          </a:xfrm>
          <a:prstGeom prst="rect">
            <a:avLst/>
          </a:prstGeom>
          <a:noFill/>
        </p:spPr>
      </p:pic>
      <p:sp>
        <p:nvSpPr>
          <p:cNvPr id="3" name="Text Placeholder 2"/>
          <p:cNvSpPr>
            <a:spLocks noGrp="1"/>
          </p:cNvSpPr>
          <p:nvPr>
            <p:ph type="body" idx="1"/>
          </p:nvPr>
        </p:nvSpPr>
        <p:spPr>
          <a:xfrm>
            <a:off x="3277003" y="638470"/>
            <a:ext cx="8228527" cy="5545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78696" y="6392930"/>
            <a:ext cx="2743200" cy="365125"/>
          </a:xfrm>
          <a:prstGeom prst="rect">
            <a:avLst/>
          </a:prstGeom>
        </p:spPr>
        <p:txBody>
          <a:bodyPr vert="horz" lIns="91440" tIns="45720" rIns="91440" bIns="45720" rtlCol="0" anchor="ctr"/>
          <a:lstStyle>
            <a:lvl1pPr algn="r">
              <a:defRPr sz="675">
                <a:solidFill>
                  <a:schemeClr val="bg1"/>
                </a:solidFill>
              </a:defRPr>
            </a:lvl1pPr>
          </a:lstStyle>
          <a:p>
            <a:fld id="{7A9A0F48-1E9C-4543-AB2A-8BAFB7E9C2C9}" type="slidenum">
              <a:rPr lang="en-US" smtClean="0">
                <a:solidFill>
                  <a:prstClr val="white"/>
                </a:solidFill>
              </a:rPr>
              <a:pPr/>
              <a:t>‹#›</a:t>
            </a:fld>
            <a:endParaRPr lang="en-US">
              <a:solidFill>
                <a:prstClr val="white"/>
              </a:solidFill>
            </a:endParaRPr>
          </a:p>
        </p:txBody>
      </p:sp>
      <p:cxnSp>
        <p:nvCxnSpPr>
          <p:cNvPr id="8" name="Straight Connector 7"/>
          <p:cNvCxnSpPr/>
          <p:nvPr userDrawn="1"/>
        </p:nvCxnSpPr>
        <p:spPr>
          <a:xfrm flipH="1">
            <a:off x="2157984" y="1"/>
            <a:ext cx="16166" cy="6074228"/>
          </a:xfrm>
          <a:prstGeom prst="line">
            <a:avLst/>
          </a:prstGeom>
          <a:ln w="25400"/>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50779" y="6197655"/>
            <a:ext cx="1773789" cy="627836"/>
          </a:xfrm>
          <a:prstGeom prst="rect">
            <a:avLst/>
          </a:prstGeom>
        </p:spPr>
      </p:pic>
      <p:sp>
        <p:nvSpPr>
          <p:cNvPr id="9" name="Title 1"/>
          <p:cNvSpPr txBox="1">
            <a:spLocks/>
          </p:cNvSpPr>
          <p:nvPr userDrawn="1"/>
        </p:nvSpPr>
        <p:spPr>
          <a:xfrm>
            <a:off x="0" y="0"/>
            <a:ext cx="2157984" cy="1787979"/>
          </a:xfrm>
          <a:prstGeom prst="rect">
            <a:avLst/>
          </a:prstGeom>
          <a:solidFill>
            <a:schemeClr val="bg1">
              <a:lumMod val="75000"/>
            </a:schemeClr>
          </a:solidFill>
        </p:spPr>
        <p:txBody>
          <a:bodyPr rIns="0" anchor="ctr"/>
          <a:lstStyle>
            <a:lvl1pPr algn="l" defTabSz="514350" rtl="0" eaLnBrk="1" latinLnBrk="0" hangingPunct="1">
              <a:lnSpc>
                <a:spcPct val="90000"/>
              </a:lnSpc>
              <a:spcBef>
                <a:spcPct val="0"/>
              </a:spcBef>
              <a:buNone/>
              <a:defRPr sz="2800" kern="1200">
                <a:solidFill>
                  <a:schemeClr val="accent4"/>
                </a:solidFill>
                <a:latin typeface="Calibri Light" panose="020F0302020204030204" pitchFamily="34" charset="0"/>
                <a:ea typeface="+mj-ea"/>
                <a:cs typeface="+mj-cs"/>
              </a:defRPr>
            </a:lvl1pPr>
          </a:lstStyle>
          <a:p>
            <a:r>
              <a:rPr lang="en-US"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lumMod val="95000"/>
                  </a:schemeClr>
                </a:solidFill>
              </a:rPr>
              <a:t>National Flood Insurance Program</a:t>
            </a:r>
          </a:p>
        </p:txBody>
      </p:sp>
    </p:spTree>
    <p:extLst>
      <p:ext uri="{BB962C8B-B14F-4D97-AF65-F5344CB8AC3E}">
        <p14:creationId xmlns:p14="http://schemas.microsoft.com/office/powerpoint/2010/main" val="167862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hdr="0" ftr="0" dt="0"/>
  <p:txStyles>
    <p:titleStyle>
      <a:lvl1pPr algn="l" defTabSz="514350" rtl="0" eaLnBrk="1" latinLnBrk="0" hangingPunct="1">
        <a:lnSpc>
          <a:spcPct val="90000"/>
        </a:lnSpc>
        <a:spcBef>
          <a:spcPct val="0"/>
        </a:spcBef>
        <a:buNone/>
        <a:defRPr sz="2800" kern="1200">
          <a:solidFill>
            <a:schemeClr val="accent4"/>
          </a:solidFill>
          <a:latin typeface="+mj-lt"/>
          <a:ea typeface="+mj-ea"/>
          <a:cs typeface="+mj-cs"/>
        </a:defRPr>
      </a:lvl1pPr>
    </p:titleStyle>
    <p:bodyStyle>
      <a:lvl1pPr marL="257175" indent="-257175" algn="l" defTabSz="514350" rtl="0" eaLnBrk="1" latinLnBrk="0" hangingPunct="1">
        <a:lnSpc>
          <a:spcPct val="90000"/>
        </a:lnSpc>
        <a:spcBef>
          <a:spcPts val="563"/>
        </a:spcBef>
        <a:buClr>
          <a:srgbClr val="C00000"/>
        </a:buClr>
        <a:buFont typeface="Arial" panose="020B0604020202020204" pitchFamily="34" charset="0"/>
        <a:buChar char="•"/>
        <a:defRPr sz="3300" kern="1200">
          <a:solidFill>
            <a:schemeClr val="tx1"/>
          </a:solidFill>
          <a:latin typeface="+mn-lt"/>
          <a:ea typeface="+mn-ea"/>
          <a:cs typeface="+mn-cs"/>
        </a:defRPr>
      </a:lvl1pPr>
      <a:lvl2pPr marL="514350" indent="-257175" algn="l" defTabSz="514350" rtl="0" eaLnBrk="1" latinLnBrk="0" hangingPunct="1">
        <a:lnSpc>
          <a:spcPct val="90000"/>
        </a:lnSpc>
        <a:spcBef>
          <a:spcPts val="281"/>
        </a:spcBef>
        <a:buClr>
          <a:srgbClr val="C00000"/>
        </a:buClr>
        <a:buFont typeface="Arial" panose="020B0604020202020204" pitchFamily="34" charset="0"/>
        <a:buChar char="•"/>
        <a:defRPr sz="3000" kern="1200">
          <a:solidFill>
            <a:schemeClr val="tx1"/>
          </a:solidFill>
          <a:latin typeface="+mn-lt"/>
          <a:ea typeface="+mn-ea"/>
          <a:cs typeface="+mn-cs"/>
        </a:defRPr>
      </a:lvl2pPr>
      <a:lvl3pPr marL="707231" indent="-192881" algn="l" defTabSz="514350" rtl="0" eaLnBrk="1" latinLnBrk="0" hangingPunct="1">
        <a:lnSpc>
          <a:spcPct val="90000"/>
        </a:lnSpc>
        <a:spcBef>
          <a:spcPts val="281"/>
        </a:spcBef>
        <a:buClr>
          <a:srgbClr val="C00000"/>
        </a:buClr>
        <a:buFont typeface="Arial" panose="020B0604020202020204" pitchFamily="34" charset="0"/>
        <a:buChar char="•"/>
        <a:defRPr sz="2700" kern="1200">
          <a:solidFill>
            <a:schemeClr val="tx1"/>
          </a:solidFill>
          <a:latin typeface="+mn-lt"/>
          <a:ea typeface="+mn-ea"/>
          <a:cs typeface="+mn-cs"/>
        </a:defRPr>
      </a:lvl3pPr>
      <a:lvl4pPr marL="964406" indent="-192881" algn="l" defTabSz="514350" rtl="0" eaLnBrk="1" latinLnBrk="0" hangingPunct="1">
        <a:lnSpc>
          <a:spcPct val="90000"/>
        </a:lnSpc>
        <a:spcBef>
          <a:spcPts val="281"/>
        </a:spcBef>
        <a:buClr>
          <a:srgbClr val="C00000"/>
        </a:buClr>
        <a:buFont typeface="Arial" panose="020B0604020202020204" pitchFamily="34" charset="0"/>
        <a:buChar char="•"/>
        <a:defRPr sz="2100" kern="1200">
          <a:solidFill>
            <a:schemeClr val="tx1"/>
          </a:solidFill>
          <a:latin typeface="+mn-lt"/>
          <a:ea typeface="+mn-ea"/>
          <a:cs typeface="+mn-cs"/>
        </a:defRPr>
      </a:lvl4pPr>
      <a:lvl5pPr marL="1221581" indent="-192881" algn="l" defTabSz="514350" rtl="0" eaLnBrk="1" latinLnBrk="0" hangingPunct="1">
        <a:lnSpc>
          <a:spcPct val="90000"/>
        </a:lnSpc>
        <a:spcBef>
          <a:spcPts val="281"/>
        </a:spcBef>
        <a:buClr>
          <a:srgbClr val="C00000"/>
        </a:buClr>
        <a:buFont typeface="Arial" panose="020B0604020202020204" pitchFamily="34" charset="0"/>
        <a:buChar char="•"/>
        <a:defRPr sz="21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hyperlink" Target="https://nfipservices.floodsmart.gov/wyobull2018.html" TargetMode="External"/><Relationship Id="rId2" Type="http://schemas.openxmlformats.org/officeDocument/2006/relationships/hyperlink" Target="https://nfipservices.floodsmart.gov/" TargetMode="External"/><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3572" y="1619497"/>
            <a:ext cx="8610600" cy="1655762"/>
          </a:xfrm>
        </p:spPr>
        <p:txBody>
          <a:bodyPr>
            <a:normAutofit fontScale="92500" lnSpcReduction="20000"/>
          </a:bodyPr>
          <a:lstStyle/>
          <a:p>
            <a:r>
              <a:rPr lang="en-US" sz="3200" dirty="0"/>
              <a:t>Regional Webinar Series</a:t>
            </a:r>
          </a:p>
          <a:p>
            <a:r>
              <a:rPr lang="en-US" sz="3200" dirty="0"/>
              <a:t>October 1, 2018 Flood Insurance Manual</a:t>
            </a:r>
          </a:p>
          <a:p>
            <a:r>
              <a:rPr lang="en-US" sz="3200" dirty="0"/>
              <a:t>And</a:t>
            </a:r>
          </a:p>
          <a:p>
            <a:r>
              <a:rPr lang="en-US" sz="3200" dirty="0"/>
              <a:t>Something Extra</a:t>
            </a:r>
          </a:p>
        </p:txBody>
      </p:sp>
      <p:sp>
        <p:nvSpPr>
          <p:cNvPr id="4" name="TextBox 3"/>
          <p:cNvSpPr txBox="1"/>
          <p:nvPr/>
        </p:nvSpPr>
        <p:spPr>
          <a:xfrm>
            <a:off x="8294914" y="5374433"/>
            <a:ext cx="3803780" cy="646331"/>
          </a:xfrm>
          <a:prstGeom prst="rect">
            <a:avLst/>
          </a:prstGeom>
          <a:noFill/>
        </p:spPr>
        <p:txBody>
          <a:bodyPr wrap="square" rtlCol="0">
            <a:spAutoFit/>
          </a:bodyPr>
          <a:lstStyle/>
          <a:p>
            <a:r>
              <a:rPr lang="en-US" dirty="0"/>
              <a:t>Diana Herrera, CFM</a:t>
            </a:r>
          </a:p>
          <a:p>
            <a:r>
              <a:rPr lang="en-US" dirty="0"/>
              <a:t>FEMA Region 8 Sr. Insurance Specialist</a:t>
            </a:r>
          </a:p>
        </p:txBody>
      </p:sp>
    </p:spTree>
    <p:extLst>
      <p:ext uri="{BB962C8B-B14F-4D97-AF65-F5344CB8AC3E}">
        <p14:creationId xmlns:p14="http://schemas.microsoft.com/office/powerpoint/2010/main" val="68419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41349" y="990600"/>
            <a:ext cx="7154480" cy="4648200"/>
          </a:xfrm>
          <a:prstGeom prst="rect">
            <a:avLst/>
          </a:prstGeom>
        </p:spPr>
      </p:pic>
      <p:sp>
        <p:nvSpPr>
          <p:cNvPr id="35" name="Content Placeholder 11">
            <a:extLst>
              <a:ext uri="{FF2B5EF4-FFF2-40B4-BE49-F238E27FC236}">
                <a16:creationId xmlns:a16="http://schemas.microsoft.com/office/drawing/2014/main" id="{D03A6411-CFC8-4ADA-8C9C-582A283127AF}"/>
              </a:ext>
            </a:extLst>
          </p:cNvPr>
          <p:cNvSpPr txBox="1">
            <a:spLocks/>
          </p:cNvSpPr>
          <p:nvPr/>
        </p:nvSpPr>
        <p:spPr bwMode="auto">
          <a:xfrm>
            <a:off x="5348306" y="585855"/>
            <a:ext cx="599332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altLang="en-US" b="1" dirty="0">
                <a:latin typeface="Arial" charset="0"/>
                <a:cs typeface="Arial" charset="0"/>
              </a:rPr>
              <a:t>Locate Historic Flood Maps</a:t>
            </a:r>
          </a:p>
        </p:txBody>
      </p:sp>
      <p:sp>
        <p:nvSpPr>
          <p:cNvPr id="36" name="Rectangle 5">
            <a:extLst>
              <a:ext uri="{FF2B5EF4-FFF2-40B4-BE49-F238E27FC236}">
                <a16:creationId xmlns:a16="http://schemas.microsoft.com/office/drawing/2014/main" id="{58897A3E-356B-4166-9678-6B3E065EBEE6}"/>
              </a:ext>
            </a:extLst>
          </p:cNvPr>
          <p:cNvSpPr txBox="1">
            <a:spLocks noChangeArrowheads="1"/>
          </p:cNvSpPr>
          <p:nvPr/>
        </p:nvSpPr>
        <p:spPr>
          <a:xfrm>
            <a:off x="2424736" y="2258998"/>
            <a:ext cx="2819401" cy="1165225"/>
          </a:xfrm>
          <a:prstGeom prst="rect">
            <a:avLst/>
          </a:prstGeom>
        </p:spPr>
        <p:txBody>
          <a:bodyPr/>
          <a:lstStyle>
            <a:lvl1pPr algn="ctr" rtl="0" fontAlgn="base">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defRPr/>
            </a:pPr>
            <a:r>
              <a:rPr lang="en-US" sz="1800" b="1" dirty="0">
                <a:solidFill>
                  <a:srgbClr val="C00000"/>
                </a:solidFill>
              </a:rPr>
              <a:t>Built-in Compliance</a:t>
            </a:r>
          </a:p>
        </p:txBody>
      </p:sp>
      <p:sp>
        <p:nvSpPr>
          <p:cNvPr id="37" name="Rectangle 36">
            <a:extLst>
              <a:ext uri="{FF2B5EF4-FFF2-40B4-BE49-F238E27FC236}">
                <a16:creationId xmlns:a16="http://schemas.microsoft.com/office/drawing/2014/main" id="{53FBA4B5-AF16-4538-B7B1-2CD38F89A209}"/>
              </a:ext>
            </a:extLst>
          </p:cNvPr>
          <p:cNvSpPr/>
          <p:nvPr/>
        </p:nvSpPr>
        <p:spPr>
          <a:xfrm>
            <a:off x="2530356" y="293976"/>
            <a:ext cx="2817950" cy="1066800"/>
          </a:xfrm>
          <a:prstGeom prst="rect">
            <a:avLst/>
          </a:prstGeom>
          <a:solidFill>
            <a:schemeClr val="tx1">
              <a:lumMod val="75000"/>
              <a:lumOff val="25000"/>
            </a:schemeClr>
          </a:solidFill>
          <a:ln>
            <a:noFill/>
          </a:ln>
        </p:spPr>
        <p:txBody>
          <a:bodyPr vert="horz" wrap="square" lIns="91440" tIns="45720" rIns="91440" bIns="45720" numCol="1" rtlCol="0" anchor="t" anchorCtr="0" compatLnSpc="1">
            <a:prstTxWarp prst="textNoShape">
              <a:avLst/>
            </a:prstTxWarp>
            <a:noAutofit/>
          </a:bodyPr>
          <a:lstStyle/>
          <a:p>
            <a:pPr algn="ctr">
              <a:spcBef>
                <a:spcPct val="20000"/>
              </a:spcBef>
            </a:pPr>
            <a:r>
              <a:rPr lang="en-US" sz="3200" b="1" dirty="0">
                <a:solidFill>
                  <a:schemeClr val="bg1"/>
                </a:solidFill>
                <a:effectLst>
                  <a:glow rad="177800">
                    <a:schemeClr val="tx1"/>
                  </a:glow>
                </a:effectLst>
                <a:latin typeface="Arial" charset="0"/>
                <a:cs typeface="Arial" charset="0"/>
              </a:rPr>
              <a:t>Grandfather Rules</a:t>
            </a:r>
          </a:p>
        </p:txBody>
      </p:sp>
      <p:sp>
        <p:nvSpPr>
          <p:cNvPr id="2" name="Slide Number Placeholder 1">
            <a:extLst>
              <a:ext uri="{FF2B5EF4-FFF2-40B4-BE49-F238E27FC236}">
                <a16:creationId xmlns:a16="http://schemas.microsoft.com/office/drawing/2014/main" id="{DC9CC47D-06E2-4006-900C-8C10D2002FF3}"/>
              </a:ext>
            </a:extLst>
          </p:cNvPr>
          <p:cNvSpPr>
            <a:spLocks noGrp="1"/>
          </p:cNvSpPr>
          <p:nvPr>
            <p:ph type="sldNum" sz="quarter" idx="12"/>
          </p:nvPr>
        </p:nvSpPr>
        <p:spPr/>
        <p:txBody>
          <a:bodyPr/>
          <a:lstStyle/>
          <a:p>
            <a:pPr>
              <a:defRPr/>
            </a:pPr>
            <a:fld id="{00578A88-3F8D-4CAD-A6CD-C26E38018FB4}" type="slidenum">
              <a:rPr lang="en-US" smtClean="0">
                <a:solidFill>
                  <a:srgbClr val="000000"/>
                </a:solidFill>
              </a:rPr>
              <a:pPr>
                <a:defRPr/>
              </a:pPr>
              <a:t>10</a:t>
            </a:fld>
            <a:endParaRPr lang="en-US" dirty="0">
              <a:solidFill>
                <a:srgbClr val="000000"/>
              </a:solidFill>
            </a:endParaRPr>
          </a:p>
        </p:txBody>
      </p:sp>
      <p:sp>
        <p:nvSpPr>
          <p:cNvPr id="31" name="Arrow: Right 30">
            <a:extLst>
              <a:ext uri="{FF2B5EF4-FFF2-40B4-BE49-F238E27FC236}">
                <a16:creationId xmlns:a16="http://schemas.microsoft.com/office/drawing/2014/main" id="{26BB5251-1724-4F5F-A055-28EC4B2EF2C8}"/>
              </a:ext>
            </a:extLst>
          </p:cNvPr>
          <p:cNvSpPr/>
          <p:nvPr/>
        </p:nvSpPr>
        <p:spPr>
          <a:xfrm rot="10800000">
            <a:off x="8692731" y="4226712"/>
            <a:ext cx="1235792" cy="609600"/>
          </a:xfrm>
          <a:prstGeom prst="rightArrow">
            <a:avLst/>
          </a:prstGeom>
          <a:solidFill>
            <a:srgbClr val="CC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1BD5CE-537B-4FAB-A68C-1FBBEB5A2C76}"/>
              </a:ext>
            </a:extLst>
          </p:cNvPr>
          <p:cNvSpPr/>
          <p:nvPr/>
        </p:nvSpPr>
        <p:spPr>
          <a:xfrm>
            <a:off x="6653029" y="4409268"/>
            <a:ext cx="2346633" cy="276728"/>
          </a:xfrm>
          <a:prstGeom prst="rect">
            <a:avLst/>
          </a:prstGeom>
          <a:noFill/>
          <a:ln>
            <a:solidFill>
              <a:srgbClr val="CC0000">
                <a:alpha val="1176"/>
              </a:srgbClr>
            </a:solidFill>
          </a:ln>
          <a:effectLst>
            <a:glow rad="76200">
              <a:srgbClr val="CC000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3">
            <a:extLst>
              <a:ext uri="{FF2B5EF4-FFF2-40B4-BE49-F238E27FC236}">
                <a16:creationId xmlns:a16="http://schemas.microsoft.com/office/drawing/2014/main" id="{5BA65F5A-D759-4269-8AC6-8A279F2C19B7}"/>
              </a:ext>
            </a:extLst>
          </p:cNvPr>
          <p:cNvSpPr txBox="1">
            <a:spLocks/>
          </p:cNvSpPr>
          <p:nvPr/>
        </p:nvSpPr>
        <p:spPr bwMode="auto">
          <a:xfrm>
            <a:off x="2667001" y="6248400"/>
            <a:ext cx="705864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Wingdings"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b="1" dirty="0">
                <a:solidFill>
                  <a:schemeClr val="bg1"/>
                </a:solidFill>
                <a:effectLst>
                  <a:glow rad="177800">
                    <a:schemeClr val="tx1"/>
                  </a:glow>
                </a:effectLst>
              </a:rPr>
              <a:t>https://msc.fema.gov/portal/ </a:t>
            </a:r>
          </a:p>
        </p:txBody>
      </p:sp>
    </p:spTree>
    <p:extLst>
      <p:ext uri="{BB962C8B-B14F-4D97-AF65-F5344CB8AC3E}">
        <p14:creationId xmlns:p14="http://schemas.microsoft.com/office/powerpoint/2010/main" val="27476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118615" y="465481"/>
            <a:ext cx="3878899" cy="5274951"/>
          </a:xfrm>
          <a:prstGeom prst="rect">
            <a:avLst/>
          </a:prstGeom>
        </p:spPr>
      </p:pic>
      <p:sp>
        <p:nvSpPr>
          <p:cNvPr id="5" name="Text Placeholder 4"/>
          <p:cNvSpPr>
            <a:spLocks noGrp="1"/>
          </p:cNvSpPr>
          <p:nvPr>
            <p:ph type="body" sz="half" idx="2"/>
          </p:nvPr>
        </p:nvSpPr>
        <p:spPr>
          <a:xfrm>
            <a:off x="2582561" y="1849438"/>
            <a:ext cx="4386649" cy="2971800"/>
          </a:xfrm>
        </p:spPr>
        <p:txBody>
          <a:bodyPr>
            <a:normAutofit/>
          </a:bodyPr>
          <a:lstStyle/>
          <a:p>
            <a:r>
              <a:rPr lang="en-US" sz="3200" dirty="0"/>
              <a:t>WYO Bulletin</a:t>
            </a:r>
          </a:p>
          <a:p>
            <a:r>
              <a:rPr lang="en-US" sz="3200" dirty="0"/>
              <a:t>W-18008</a:t>
            </a:r>
          </a:p>
          <a:p>
            <a:r>
              <a:rPr lang="en-US" sz="3200" dirty="0"/>
              <a:t>Issued: March 27, 2018</a:t>
            </a:r>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11</a:t>
            </a:fld>
            <a:endParaRPr lang="en-US">
              <a:solidFill>
                <a:prstClr val="white"/>
              </a:solidFill>
            </a:endParaRPr>
          </a:p>
        </p:txBody>
      </p:sp>
      <p:sp>
        <p:nvSpPr>
          <p:cNvPr id="6" name="TextBox 5"/>
          <p:cNvSpPr txBox="1"/>
          <p:nvPr/>
        </p:nvSpPr>
        <p:spPr>
          <a:xfrm>
            <a:off x="3496962" y="6236422"/>
            <a:ext cx="7500552" cy="400110"/>
          </a:xfrm>
          <a:prstGeom prst="rect">
            <a:avLst/>
          </a:prstGeom>
          <a:noFill/>
        </p:spPr>
        <p:txBody>
          <a:bodyPr wrap="square" rtlCol="0">
            <a:spAutoFit/>
          </a:bodyPr>
          <a:lstStyle/>
          <a:p>
            <a:r>
              <a:rPr lang="en-US" sz="2000">
                <a:solidFill>
                  <a:schemeClr val="bg1"/>
                </a:solidFill>
              </a:rPr>
              <a:t>https://nfipservices.floodsmart.gov/sites/default/files/w-18008.pdf</a:t>
            </a:r>
            <a:endParaRPr lang="en-US" sz="2000" dirty="0">
              <a:solidFill>
                <a:schemeClr val="bg1"/>
              </a:solidFill>
            </a:endParaRPr>
          </a:p>
        </p:txBody>
      </p:sp>
    </p:spTree>
    <p:extLst>
      <p:ext uri="{BB962C8B-B14F-4D97-AF65-F5344CB8AC3E}">
        <p14:creationId xmlns:p14="http://schemas.microsoft.com/office/powerpoint/2010/main" val="62503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2345793" y="645870"/>
            <a:ext cx="5130045" cy="4692249"/>
          </a:xfrm>
        </p:spPr>
        <p:txBody>
          <a:bodyPr/>
          <a:lstStyle/>
          <a:p>
            <a:r>
              <a:rPr lang="en-US" sz="2800" dirty="0"/>
              <a:t>New Cancellation Code 26</a:t>
            </a:r>
          </a:p>
          <a:p>
            <a:r>
              <a:rPr lang="en-US" sz="2800" dirty="0"/>
              <a:t>Duplicate Coverage under Non-NFIP Policy</a:t>
            </a:r>
          </a:p>
          <a:p>
            <a:r>
              <a:rPr lang="en-US" sz="2800" dirty="0"/>
              <a:t>Same Building as on NFIP Policy</a:t>
            </a:r>
          </a:p>
          <a:p>
            <a:r>
              <a:rPr lang="en-US" sz="2800" dirty="0"/>
              <a:t>Cancellation Date-receipt by company</a:t>
            </a:r>
          </a:p>
          <a:p>
            <a:r>
              <a:rPr lang="en-US" sz="2800" dirty="0"/>
              <a:t>Cancellation Request-same year</a:t>
            </a:r>
          </a:p>
          <a:p>
            <a:r>
              <a:rPr lang="en-US" sz="2800" dirty="0"/>
              <a:t>Pro-Rata – Current Year ONLY</a:t>
            </a:r>
          </a:p>
          <a:p>
            <a:r>
              <a:rPr lang="en-US" sz="2800" dirty="0"/>
              <a:t>Required Documentation</a:t>
            </a:r>
          </a:p>
        </p:txBody>
      </p:sp>
      <p:sp>
        <p:nvSpPr>
          <p:cNvPr id="3" name="Slide Number Placeholder 2"/>
          <p:cNvSpPr>
            <a:spLocks noGrp="1"/>
          </p:cNvSpPr>
          <p:nvPr>
            <p:ph type="sldNum" sz="quarter" idx="10"/>
          </p:nvPr>
        </p:nvSpPr>
        <p:spPr/>
        <p:txBody>
          <a:bodyPr/>
          <a:lstStyle/>
          <a:p>
            <a:fld id="{7A9A0F48-1E9C-4543-AB2A-8BAFB7E9C2C9}" type="slidenum">
              <a:rPr lang="en-US" smtClean="0">
                <a:solidFill>
                  <a:prstClr val="white"/>
                </a:solidFill>
              </a:rPr>
              <a:pPr/>
              <a:t>12</a:t>
            </a:fld>
            <a:endParaRPr lang="en-US">
              <a:solidFill>
                <a:prstClr val="white"/>
              </a:solidFill>
            </a:endParaRPr>
          </a:p>
        </p:txBody>
      </p:sp>
      <p:pic>
        <p:nvPicPr>
          <p:cNvPr id="8" name="Online Image Placeholder 7"/>
          <p:cNvPicPr>
            <a:picLocks noGrp="1" noChangeAspect="1"/>
          </p:cNvPicPr>
          <p:nvPr>
            <p:ph type="clipArt" sz="half" idx="2"/>
          </p:nvPr>
        </p:nvPicPr>
        <p:blipFill>
          <a:blip r:embed="rId3"/>
          <a:stretch>
            <a:fillRect/>
          </a:stretch>
        </p:blipFill>
        <p:spPr>
          <a:xfrm rot="1088488">
            <a:off x="7881127" y="795428"/>
            <a:ext cx="3583396" cy="459231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5637" y="1892911"/>
            <a:ext cx="1956494" cy="1494330"/>
          </a:xfrm>
          <a:prstGeom prst="rect">
            <a:avLst/>
          </a:prstGeom>
        </p:spPr>
      </p:pic>
    </p:spTree>
    <p:extLst>
      <p:ext uri="{BB962C8B-B14F-4D97-AF65-F5344CB8AC3E}">
        <p14:creationId xmlns:p14="http://schemas.microsoft.com/office/powerpoint/2010/main" val="234012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376754" y="1633378"/>
            <a:ext cx="8228527" cy="5545898"/>
          </a:xfrm>
        </p:spPr>
        <p:txBody>
          <a:bodyPr>
            <a:normAutofit/>
          </a:bodyPr>
          <a:lstStyle/>
          <a:p>
            <a:r>
              <a:rPr lang="en-US" dirty="0"/>
              <a:t>On Standard-rated X zone policies</a:t>
            </a:r>
          </a:p>
          <a:p>
            <a:r>
              <a:rPr lang="en-US" dirty="0"/>
              <a:t>Must inform of option to convert to PRP</a:t>
            </a:r>
          </a:p>
          <a:p>
            <a:r>
              <a:rPr lang="en-US" dirty="0"/>
              <a:t>Inform prior to Cancellation Reasons</a:t>
            </a:r>
          </a:p>
          <a:p>
            <a:pPr lvl="1"/>
            <a:r>
              <a:rPr lang="en-US" sz="2800" dirty="0"/>
              <a:t>Code 8-Not required by mtge.</a:t>
            </a:r>
          </a:p>
          <a:p>
            <a:pPr lvl="1"/>
            <a:r>
              <a:rPr lang="en-US" sz="2800" dirty="0"/>
              <a:t>Code 9-Not required by </a:t>
            </a:r>
            <a:r>
              <a:rPr lang="en-US" sz="2800" dirty="0" err="1"/>
              <a:t>mtge</a:t>
            </a:r>
            <a:r>
              <a:rPr lang="en-US" sz="2800" dirty="0"/>
              <a:t> from PMR or LOMR</a:t>
            </a:r>
          </a:p>
          <a:p>
            <a:pPr lvl="1"/>
            <a:r>
              <a:rPr lang="en-US" sz="2800" dirty="0"/>
              <a:t>Code 15-Not required based on LODR</a:t>
            </a:r>
          </a:p>
          <a:p>
            <a:pPr lvl="1"/>
            <a:r>
              <a:rPr lang="en-US" sz="2800" dirty="0"/>
              <a:t>Code 19-Not required based on LOMA</a:t>
            </a:r>
          </a:p>
          <a:p>
            <a:pPr lvl="1"/>
            <a:r>
              <a:rPr lang="en-US" sz="2800" dirty="0"/>
              <a:t>Documentation</a:t>
            </a:r>
          </a:p>
          <a:p>
            <a:pPr lvl="1"/>
            <a:r>
              <a:rPr lang="en-US" sz="2800" dirty="0" err="1"/>
              <a:t>Canc</a:t>
            </a:r>
            <a:r>
              <a:rPr lang="en-US" sz="2800" dirty="0"/>
              <a:t>/Rewrite to PRP using 22or 24</a:t>
            </a:r>
          </a:p>
        </p:txBody>
      </p:sp>
      <p:sp>
        <p:nvSpPr>
          <p:cNvPr id="4" name="Slide Number Placeholder 3"/>
          <p:cNvSpPr>
            <a:spLocks noGrp="1"/>
          </p:cNvSpPr>
          <p:nvPr>
            <p:ph type="sldNum" sz="quarter" idx="12"/>
          </p:nvPr>
        </p:nvSpPr>
        <p:spPr/>
        <p:txBody>
          <a:bodyPr/>
          <a:lstStyle/>
          <a:p>
            <a:pPr>
              <a:defRPr/>
            </a:pPr>
            <a:fld id="{8D5C17A4-6D31-4E92-BEFE-BE4ACFE99406}" type="slidenum">
              <a:rPr lang="en-US" smtClean="0">
                <a:solidFill>
                  <a:prstClr val="white"/>
                </a:solidFill>
              </a:rPr>
              <a:pPr>
                <a:defRPr/>
              </a:pPr>
              <a:t>13</a:t>
            </a:fld>
            <a:endParaRPr lang="en-US">
              <a:solidFill>
                <a:prstClr val="white"/>
              </a:solidFill>
            </a:endParaRPr>
          </a:p>
        </p:txBody>
      </p:sp>
      <p:sp>
        <p:nvSpPr>
          <p:cNvPr id="5" name="TextBox 4"/>
          <p:cNvSpPr txBox="1"/>
          <p:nvPr/>
        </p:nvSpPr>
        <p:spPr>
          <a:xfrm>
            <a:off x="2903837" y="160638"/>
            <a:ext cx="7463481" cy="1077218"/>
          </a:xfrm>
          <a:prstGeom prst="rect">
            <a:avLst/>
          </a:prstGeom>
          <a:noFill/>
        </p:spPr>
        <p:txBody>
          <a:bodyPr wrap="square" rtlCol="0">
            <a:spAutoFit/>
          </a:bodyPr>
          <a:lstStyle/>
          <a:p>
            <a:r>
              <a:rPr lang="en-US" sz="3200" dirty="0"/>
              <a:t>Required Notification of PRP Eligibility for Certain Cancellation Reasons </a:t>
            </a:r>
          </a:p>
        </p:txBody>
      </p:sp>
    </p:spTree>
    <p:extLst>
      <p:ext uri="{BB962C8B-B14F-4D97-AF65-F5344CB8AC3E}">
        <p14:creationId xmlns:p14="http://schemas.microsoft.com/office/powerpoint/2010/main" val="83639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3137" y="1050324"/>
            <a:ext cx="8997108" cy="4720281"/>
          </a:xfrm>
        </p:spPr>
        <p:txBody>
          <a:bodyPr/>
          <a:lstStyle/>
          <a:p>
            <a:pPr marL="0" indent="0">
              <a:buNone/>
            </a:pPr>
            <a:r>
              <a:rPr lang="en-US" sz="3200" dirty="0"/>
              <a:t>Extended Eligibility for Newly Mapped Raging Procedure</a:t>
            </a:r>
          </a:p>
          <a:p>
            <a:pPr marL="0" indent="0">
              <a:buNone/>
            </a:pPr>
            <a:endParaRPr lang="en-US" sz="3200" dirty="0"/>
          </a:p>
          <a:p>
            <a:r>
              <a:rPr lang="en-US" dirty="0"/>
              <a:t>Current process-12 months to write policy from effective date of the map</a:t>
            </a:r>
          </a:p>
          <a:p>
            <a:r>
              <a:rPr lang="en-US" dirty="0"/>
              <a:t>Expanding to be either:</a:t>
            </a:r>
          </a:p>
          <a:p>
            <a:pPr lvl="1"/>
            <a:r>
              <a:rPr lang="en-US" dirty="0"/>
              <a:t>Within 12 months of map revision date, or, </a:t>
            </a:r>
          </a:p>
          <a:p>
            <a:pPr lvl="1"/>
            <a:r>
              <a:rPr lang="en-US" dirty="0"/>
              <a:t>Within 45 days of initial lender notification if the notification occurs within 24 months of the map revision date.</a:t>
            </a:r>
          </a:p>
          <a:p>
            <a:pPr lvl="1"/>
            <a:r>
              <a:rPr lang="en-US" dirty="0"/>
              <a:t>Newly Mapped multiplier based on map date and policy effective date</a:t>
            </a:r>
          </a:p>
          <a:p>
            <a:endParaRPr lang="en-US" dirty="0"/>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321335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BE3413-BF0F-4BDB-BFE9-550CEE6EA1E1}" type="slidenum">
              <a:rPr lang="en-US" altLang="en-US" smtClean="0"/>
              <a:pPr/>
              <a:t>15</a:t>
            </a:fld>
            <a:endParaRPr lang="en-US" altLang="en-US"/>
          </a:p>
        </p:txBody>
      </p:sp>
      <p:sp>
        <p:nvSpPr>
          <p:cNvPr id="5" name="TextBox 4"/>
          <p:cNvSpPr txBox="1"/>
          <p:nvPr/>
        </p:nvSpPr>
        <p:spPr>
          <a:xfrm>
            <a:off x="2500603" y="793508"/>
            <a:ext cx="8341567" cy="1446550"/>
          </a:xfrm>
          <a:prstGeom prst="rect">
            <a:avLst/>
          </a:prstGeom>
          <a:noFill/>
        </p:spPr>
        <p:txBody>
          <a:bodyPr wrap="square" rtlCol="0">
            <a:spAutoFit/>
          </a:bodyPr>
          <a:lstStyle/>
          <a:p>
            <a:r>
              <a:rPr lang="en-US" sz="4400" dirty="0">
                <a:solidFill>
                  <a:schemeClr val="accent1">
                    <a:lumMod val="50000"/>
                  </a:schemeClr>
                </a:solidFill>
              </a:rPr>
              <a:t>So What is All the Buzz About Private Flood Insurance?!</a:t>
            </a:r>
          </a:p>
        </p:txBody>
      </p:sp>
      <p:pic>
        <p:nvPicPr>
          <p:cNvPr id="2" name="Picture 1"/>
          <p:cNvPicPr>
            <a:picLocks noChangeAspect="1"/>
          </p:cNvPicPr>
          <p:nvPr/>
        </p:nvPicPr>
        <p:blipFill rotWithShape="1">
          <a:blip r:embed="rId2"/>
          <a:srcRect b="10320"/>
          <a:stretch/>
        </p:blipFill>
        <p:spPr>
          <a:xfrm>
            <a:off x="7702193" y="2465387"/>
            <a:ext cx="2938375" cy="3861362"/>
          </a:xfrm>
          <a:prstGeom prst="rect">
            <a:avLst/>
          </a:prstGeom>
        </p:spPr>
      </p:pic>
    </p:spTree>
    <p:extLst>
      <p:ext uri="{BB962C8B-B14F-4D97-AF65-F5344CB8AC3E}">
        <p14:creationId xmlns:p14="http://schemas.microsoft.com/office/powerpoint/2010/main" val="216323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458" y="381001"/>
            <a:ext cx="8804635" cy="580534"/>
          </a:xfrm>
        </p:spPr>
        <p:txBody>
          <a:bodyPr/>
          <a:lstStyle/>
          <a:p>
            <a:r>
              <a:rPr lang="en-US" sz="3600" b="1" dirty="0">
                <a:solidFill>
                  <a:schemeClr val="accent1">
                    <a:lumMod val="50000"/>
                  </a:schemeClr>
                </a:solidFill>
              </a:rPr>
              <a:t>Emerging Private Flood Insurance vs. NFIP </a:t>
            </a:r>
            <a:br>
              <a:rPr lang="en-US" sz="3200" dirty="0">
                <a:solidFill>
                  <a:srgbClr val="C00000"/>
                </a:solidFill>
              </a:rPr>
            </a:br>
            <a:endParaRPr lang="en-US" sz="3200" dirty="0">
              <a:solidFill>
                <a:srgbClr val="C00000"/>
              </a:solidFill>
            </a:endParaRPr>
          </a:p>
        </p:txBody>
      </p:sp>
      <p:sp>
        <p:nvSpPr>
          <p:cNvPr id="3" name="Content Placeholder 2"/>
          <p:cNvSpPr>
            <a:spLocks noGrp="1"/>
          </p:cNvSpPr>
          <p:nvPr>
            <p:ph idx="1"/>
          </p:nvPr>
        </p:nvSpPr>
        <p:spPr>
          <a:xfrm>
            <a:off x="2234153" y="1093510"/>
            <a:ext cx="9887743" cy="5090858"/>
          </a:xfrm>
        </p:spPr>
        <p:txBody>
          <a:bodyPr>
            <a:normAutofit/>
          </a:bodyPr>
          <a:lstStyle/>
          <a:p>
            <a:r>
              <a:rPr lang="en-US" dirty="0"/>
              <a:t>4.8 million NFIP policies nationally</a:t>
            </a:r>
          </a:p>
          <a:p>
            <a:r>
              <a:rPr lang="en-US" dirty="0"/>
              <a:t>Private market accounts for only 3.5-4.5% of all primary flood policies</a:t>
            </a:r>
          </a:p>
          <a:p>
            <a:r>
              <a:rPr lang="en-US" dirty="0"/>
              <a:t>Funded by global reinsurers – 90% of total risk </a:t>
            </a:r>
          </a:p>
          <a:p>
            <a:r>
              <a:rPr lang="en-US" dirty="0"/>
              <a:t>No data to show how many prior underinsured/uninsured are buying directly from private carriers</a:t>
            </a:r>
          </a:p>
          <a:p>
            <a:endParaRPr lang="en-US" dirty="0"/>
          </a:p>
          <a:p>
            <a:pPr marL="257175" lvl="1" indent="0">
              <a:buNone/>
            </a:pPr>
            <a:r>
              <a:rPr lang="en-US" sz="2800" dirty="0">
                <a:solidFill>
                  <a:schemeClr val="accent1">
                    <a:lumMod val="50000"/>
                  </a:schemeClr>
                </a:solidFill>
              </a:rPr>
              <a:t>Taken from recent Wharton Article:  </a:t>
            </a:r>
            <a:r>
              <a:rPr lang="en-US" sz="2800" i="1" dirty="0">
                <a:solidFill>
                  <a:schemeClr val="accent1">
                    <a:lumMod val="50000"/>
                  </a:schemeClr>
                </a:solidFill>
              </a:rPr>
              <a:t>The Emerging Private Residential Flood Insurance Market in the United States</a:t>
            </a:r>
          </a:p>
          <a:p>
            <a:pPr marL="257175" lvl="1" indent="0">
              <a:buNone/>
            </a:pPr>
            <a:endParaRPr lang="en-US" dirty="0"/>
          </a:p>
          <a:p>
            <a:pPr marL="257175" lvl="1" indent="0">
              <a:buNone/>
            </a:pPr>
            <a:endParaRPr lang="en-US" dirty="0"/>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16</a:t>
            </a:fld>
            <a:endParaRPr lang="en-US" altLang="en-US"/>
          </a:p>
        </p:txBody>
      </p:sp>
    </p:spTree>
    <p:extLst>
      <p:ext uri="{BB962C8B-B14F-4D97-AF65-F5344CB8AC3E}">
        <p14:creationId xmlns:p14="http://schemas.microsoft.com/office/powerpoint/2010/main" val="199362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299" y="1"/>
            <a:ext cx="8946038" cy="638470"/>
          </a:xfrm>
        </p:spPr>
        <p:txBody>
          <a:bodyPr/>
          <a:lstStyle/>
          <a:p>
            <a:r>
              <a:rPr lang="en-US" sz="3600" b="1" dirty="0">
                <a:solidFill>
                  <a:schemeClr val="accent1">
                    <a:lumMod val="50000"/>
                  </a:schemeClr>
                </a:solidFill>
              </a:rPr>
              <a:t>Interesting Stats from the Wharton Report</a:t>
            </a:r>
          </a:p>
        </p:txBody>
      </p:sp>
      <p:sp>
        <p:nvSpPr>
          <p:cNvPr id="3" name="Content Placeholder 2"/>
          <p:cNvSpPr>
            <a:spLocks noGrp="1"/>
          </p:cNvSpPr>
          <p:nvPr>
            <p:ph idx="1"/>
          </p:nvPr>
        </p:nvSpPr>
        <p:spPr>
          <a:xfrm>
            <a:off x="2215298" y="1036948"/>
            <a:ext cx="9906597" cy="5147420"/>
          </a:xfrm>
        </p:spPr>
        <p:txBody>
          <a:bodyPr/>
          <a:lstStyle/>
          <a:p>
            <a:r>
              <a:rPr lang="en-US" dirty="0"/>
              <a:t>AIR Inland Flood Model estimates:</a:t>
            </a:r>
          </a:p>
          <a:p>
            <a:pPr marL="257175" lvl="1" indent="0">
              <a:buNone/>
            </a:pPr>
            <a:r>
              <a:rPr lang="en-US" dirty="0"/>
              <a:t>	-60% of annual average loss from riverine flooding</a:t>
            </a:r>
          </a:p>
          <a:p>
            <a:pPr marL="257175" lvl="1" indent="0">
              <a:buNone/>
            </a:pPr>
            <a:endParaRPr lang="en-US" dirty="0"/>
          </a:p>
          <a:p>
            <a:pPr marL="257175" lvl="1" indent="0">
              <a:buNone/>
            </a:pPr>
            <a:r>
              <a:rPr lang="en-US" dirty="0"/>
              <a:t>	-40% from storm water flooding</a:t>
            </a:r>
          </a:p>
          <a:p>
            <a:pPr marL="257175" lvl="1" indent="0">
              <a:buNone/>
            </a:pPr>
            <a:endParaRPr lang="en-US" dirty="0"/>
          </a:p>
          <a:p>
            <a:pPr marL="257175" lvl="1" indent="0">
              <a:buNone/>
            </a:pPr>
            <a:r>
              <a:rPr lang="en-US" dirty="0"/>
              <a:t>	-Properties outside SFHA account for 30% of annual claim 	rate</a:t>
            </a:r>
          </a:p>
          <a:p>
            <a:pPr marL="257175" lvl="1" indent="0">
              <a:buNone/>
            </a:pPr>
            <a:endParaRPr lang="en-US" dirty="0"/>
          </a:p>
          <a:p>
            <a:pPr marL="257175" lvl="1" indent="0">
              <a:buNone/>
            </a:pPr>
            <a:r>
              <a:rPr lang="en-US" dirty="0"/>
              <a:t>	-30% claim rate not statistically different than inside SFHA’s</a:t>
            </a:r>
          </a:p>
          <a:p>
            <a:pPr marL="257175" lvl="1" indent="0">
              <a:buNone/>
            </a:pPr>
            <a:endParaRPr lang="en-US" dirty="0"/>
          </a:p>
          <a:p>
            <a:pPr marL="257175" lvl="1" indent="0">
              <a:buNone/>
            </a:pPr>
            <a:endParaRPr lang="en-US" dirty="0"/>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17</a:t>
            </a:fld>
            <a:endParaRPr lang="en-US" altLang="en-US"/>
          </a:p>
        </p:txBody>
      </p:sp>
    </p:spTree>
    <p:extLst>
      <p:ext uri="{BB962C8B-B14F-4D97-AF65-F5344CB8AC3E}">
        <p14:creationId xmlns:p14="http://schemas.microsoft.com/office/powerpoint/2010/main" val="388389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018" y="381000"/>
            <a:ext cx="8193115" cy="1050925"/>
          </a:xfrm>
        </p:spPr>
        <p:txBody>
          <a:bodyPr/>
          <a:lstStyle/>
          <a:p>
            <a:r>
              <a:rPr lang="en-US" sz="3600" b="1" dirty="0">
                <a:solidFill>
                  <a:schemeClr val="accent1">
                    <a:lumMod val="50000"/>
                  </a:schemeClr>
                </a:solidFill>
              </a:rPr>
              <a:t>Various Types of Private Flood Insurance</a:t>
            </a:r>
          </a:p>
        </p:txBody>
      </p:sp>
      <p:sp>
        <p:nvSpPr>
          <p:cNvPr id="3" name="Content Placeholder 2"/>
          <p:cNvSpPr>
            <a:spLocks noGrp="1"/>
          </p:cNvSpPr>
          <p:nvPr>
            <p:ph idx="1"/>
          </p:nvPr>
        </p:nvSpPr>
        <p:spPr>
          <a:xfrm>
            <a:off x="2187018" y="933254"/>
            <a:ext cx="9934877" cy="5251113"/>
          </a:xfrm>
        </p:spPr>
        <p:txBody>
          <a:bodyPr>
            <a:normAutofit/>
          </a:bodyPr>
          <a:lstStyle/>
          <a:p>
            <a:r>
              <a:rPr lang="en-US" dirty="0"/>
              <a:t>NFIP+</a:t>
            </a:r>
          </a:p>
          <a:p>
            <a:pPr marL="0" indent="0">
              <a:buNone/>
            </a:pPr>
            <a:endParaRPr lang="en-US" dirty="0"/>
          </a:p>
          <a:p>
            <a:r>
              <a:rPr lang="en-US" dirty="0"/>
              <a:t>Homeowner’s Endorsement Policy	</a:t>
            </a:r>
          </a:p>
          <a:p>
            <a:pPr marL="0" indent="0">
              <a:buNone/>
            </a:pPr>
            <a:r>
              <a:rPr lang="en-US" dirty="0"/>
              <a:t>	-Lower limits of up to $50,000-lower risk areas</a:t>
            </a:r>
          </a:p>
          <a:p>
            <a:pPr marL="0" indent="0">
              <a:buNone/>
            </a:pPr>
            <a:r>
              <a:rPr lang="en-US" dirty="0"/>
              <a:t>	-May offer an ICC endorsement with higher limits</a:t>
            </a:r>
          </a:p>
          <a:p>
            <a:pPr marL="0" indent="0">
              <a:buNone/>
            </a:pPr>
            <a:endParaRPr lang="en-US" dirty="0"/>
          </a:p>
          <a:p>
            <a:r>
              <a:rPr lang="en-US" dirty="0"/>
              <a:t>NFIP policy mimic</a:t>
            </a:r>
          </a:p>
          <a:p>
            <a:pPr marL="0" indent="0">
              <a:buNone/>
            </a:pPr>
            <a:endParaRPr lang="en-US" dirty="0"/>
          </a:p>
          <a:p>
            <a:r>
              <a:rPr lang="en-US" dirty="0"/>
              <a:t>Some copy homeowner’s language rather than NFIP</a:t>
            </a:r>
          </a:p>
          <a:p>
            <a:endParaRPr lang="en-US" dirty="0"/>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18</a:t>
            </a:fld>
            <a:endParaRPr lang="en-US" altLang="en-US"/>
          </a:p>
        </p:txBody>
      </p:sp>
    </p:spTree>
    <p:extLst>
      <p:ext uri="{BB962C8B-B14F-4D97-AF65-F5344CB8AC3E}">
        <p14:creationId xmlns:p14="http://schemas.microsoft.com/office/powerpoint/2010/main" val="141557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432" y="0"/>
            <a:ext cx="8974318" cy="1451727"/>
          </a:xfrm>
        </p:spPr>
        <p:txBody>
          <a:bodyPr/>
          <a:lstStyle/>
          <a:p>
            <a:r>
              <a:rPr lang="en-US" sz="4000" b="1" dirty="0">
                <a:solidFill>
                  <a:schemeClr val="accent1">
                    <a:lumMod val="50000"/>
                  </a:schemeClr>
                </a:solidFill>
              </a:rPr>
              <a:t>Private Market is Limiting Risk </a:t>
            </a:r>
          </a:p>
        </p:txBody>
      </p:sp>
      <p:sp>
        <p:nvSpPr>
          <p:cNvPr id="3" name="Content Placeholder 2"/>
          <p:cNvSpPr>
            <a:spLocks noGrp="1"/>
          </p:cNvSpPr>
          <p:nvPr>
            <p:ph idx="1"/>
          </p:nvPr>
        </p:nvSpPr>
        <p:spPr>
          <a:xfrm>
            <a:off x="2262432" y="964096"/>
            <a:ext cx="9859463" cy="5163327"/>
          </a:xfrm>
        </p:spPr>
        <p:txBody>
          <a:bodyPr>
            <a:normAutofit/>
          </a:bodyPr>
          <a:lstStyle/>
          <a:p>
            <a:r>
              <a:rPr lang="en-US" dirty="0"/>
              <a:t>No –BFE properties allowed generally</a:t>
            </a:r>
          </a:p>
          <a:p>
            <a:r>
              <a:rPr lang="en-US" dirty="0"/>
              <a:t>Rep loss or high tide properties or prior claims=NO GO!</a:t>
            </a:r>
          </a:p>
          <a:p>
            <a:r>
              <a:rPr lang="en-US" dirty="0"/>
              <a:t>Limits how many policies it has in a certain zip code</a:t>
            </a:r>
          </a:p>
          <a:p>
            <a:r>
              <a:rPr lang="en-US" dirty="0"/>
              <a:t>Limits policies to outside A or V or within 25 meters of those zones </a:t>
            </a:r>
          </a:p>
          <a:p>
            <a:r>
              <a:rPr lang="en-US" dirty="0"/>
              <a:t>Shorter waiting periods generally than the NFIP</a:t>
            </a:r>
          </a:p>
          <a:p>
            <a:r>
              <a:rPr lang="en-US" dirty="0"/>
              <a:t>Private insurers support substantial public investment in risk reduction  </a:t>
            </a:r>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19</a:t>
            </a:fld>
            <a:endParaRPr lang="en-US" altLang="en-US"/>
          </a:p>
        </p:txBody>
      </p:sp>
    </p:spTree>
    <p:extLst>
      <p:ext uri="{BB962C8B-B14F-4D97-AF65-F5344CB8AC3E}">
        <p14:creationId xmlns:p14="http://schemas.microsoft.com/office/powerpoint/2010/main" val="152396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66730" y="638470"/>
            <a:ext cx="10025270" cy="5545898"/>
          </a:xfrm>
        </p:spPr>
        <p:txBody>
          <a:bodyPr/>
          <a:lstStyle/>
          <a:p>
            <a:pPr marL="0" indent="0">
              <a:buNone/>
            </a:pPr>
            <a:r>
              <a:rPr lang="en-US" dirty="0"/>
              <a:t>Agenda</a:t>
            </a:r>
          </a:p>
          <a:p>
            <a:r>
              <a:rPr lang="en-US" dirty="0"/>
              <a:t>Policy Refresher</a:t>
            </a:r>
          </a:p>
          <a:p>
            <a:r>
              <a:rPr lang="en-US" dirty="0"/>
              <a:t>Cancellation Changes</a:t>
            </a:r>
          </a:p>
          <a:p>
            <a:r>
              <a:rPr lang="en-US" dirty="0"/>
              <a:t>Notification of PRP Eligibility on Cancellation</a:t>
            </a:r>
          </a:p>
          <a:p>
            <a:r>
              <a:rPr lang="en-US" dirty="0"/>
              <a:t>Newly Mapped Extension</a:t>
            </a:r>
          </a:p>
          <a:p>
            <a:r>
              <a:rPr lang="en-US" dirty="0"/>
              <a:t>Private Flood Options</a:t>
            </a:r>
          </a:p>
          <a:p>
            <a:r>
              <a:rPr lang="en-US" dirty="0"/>
              <a:t>HQ Updates</a:t>
            </a:r>
          </a:p>
          <a:p>
            <a:endParaRPr lang="en-US" dirty="0"/>
          </a:p>
          <a:p>
            <a:endParaRPr lang="en-US" dirty="0"/>
          </a:p>
          <a:p>
            <a:endParaRPr lang="en-US" dirty="0"/>
          </a:p>
          <a:p>
            <a:pPr marL="0" indent="0">
              <a:buNone/>
            </a:pPr>
            <a:r>
              <a:rPr lang="en-US" i="1">
                <a:solidFill>
                  <a:schemeClr val="accent1">
                    <a:lumMod val="50000"/>
                  </a:schemeClr>
                </a:solidFill>
              </a:rPr>
              <a:t>US </a:t>
            </a:r>
            <a:r>
              <a:rPr lang="en-US" i="1" dirty="0">
                <a:solidFill>
                  <a:schemeClr val="accent1">
                    <a:lumMod val="50000"/>
                  </a:schemeClr>
                </a:solidFill>
              </a:rPr>
              <a:t>leads the world for the most </a:t>
            </a:r>
            <a:r>
              <a:rPr lang="en-US" i="1" dirty="0" err="1">
                <a:solidFill>
                  <a:schemeClr val="accent1">
                    <a:lumMod val="50000"/>
                  </a:schemeClr>
                </a:solidFill>
              </a:rPr>
              <a:t>uninsurance</a:t>
            </a:r>
            <a:r>
              <a:rPr lang="en-US" i="1" dirty="0">
                <a:solidFill>
                  <a:schemeClr val="accent1">
                    <a:lumMod val="50000"/>
                  </a:schemeClr>
                </a:solidFill>
              </a:rPr>
              <a:t> &amp; under-insurance</a:t>
            </a:r>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35741908-346D-46D8-85B4-264888A2B4A4}" type="slidenum">
              <a:rPr lang="en-US" smtClean="0">
                <a:solidFill>
                  <a:prstClr val="white"/>
                </a:solidFill>
              </a:rPr>
              <a:pPr>
                <a:defRPr/>
              </a:pPr>
              <a:t>2</a:t>
            </a:fld>
            <a:endParaRPr lang="en-US">
              <a:solidFill>
                <a:prstClr val="white"/>
              </a:solidFill>
            </a:endParaRPr>
          </a:p>
        </p:txBody>
      </p:sp>
      <p:sp>
        <p:nvSpPr>
          <p:cNvPr id="5" name="Cloud Callout 4"/>
          <p:cNvSpPr/>
          <p:nvPr/>
        </p:nvSpPr>
        <p:spPr>
          <a:xfrm>
            <a:off x="7535756" y="2561918"/>
            <a:ext cx="2500604" cy="2015412"/>
          </a:xfrm>
          <a:prstGeom prst="cloudCallout">
            <a:avLst>
              <a:gd name="adj1" fmla="val -52507"/>
              <a:gd name="adj2" fmla="val -52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76123" y="2950427"/>
            <a:ext cx="1866122" cy="1077218"/>
          </a:xfrm>
          <a:prstGeom prst="rect">
            <a:avLst/>
          </a:prstGeom>
          <a:noFill/>
        </p:spPr>
        <p:txBody>
          <a:bodyPr wrap="square" rtlCol="0">
            <a:spAutoFit/>
          </a:bodyPr>
          <a:lstStyle/>
          <a:p>
            <a:r>
              <a:rPr lang="en-US" sz="3200" dirty="0" err="1">
                <a:solidFill>
                  <a:srgbClr val="7030A0"/>
                </a:solidFill>
              </a:rPr>
              <a:t>Shhh</a:t>
            </a:r>
            <a:r>
              <a:rPr lang="en-US" sz="3200" dirty="0">
                <a:solidFill>
                  <a:srgbClr val="7030A0"/>
                </a:solidFill>
              </a:rPr>
              <a:t>…It’s a Surprise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23" y="3390476"/>
            <a:ext cx="1331592" cy="2373707"/>
          </a:xfrm>
          <a:prstGeom prst="rect">
            <a:avLst/>
          </a:prstGeom>
        </p:spPr>
      </p:pic>
    </p:spTree>
    <p:extLst>
      <p:ext uri="{BB962C8B-B14F-4D97-AF65-F5344CB8AC3E}">
        <p14:creationId xmlns:p14="http://schemas.microsoft.com/office/powerpoint/2010/main" val="184444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726" y="1"/>
            <a:ext cx="8842342" cy="828384"/>
          </a:xfrm>
        </p:spPr>
        <p:txBody>
          <a:bodyPr/>
          <a:lstStyle/>
          <a:p>
            <a:r>
              <a:rPr lang="en-US" sz="3600" b="1" dirty="0">
                <a:solidFill>
                  <a:schemeClr val="accent1">
                    <a:lumMod val="50000"/>
                  </a:schemeClr>
                </a:solidFill>
              </a:rPr>
              <a:t>Surprising Comments by Private Insurer’s and Reinsurer’s</a:t>
            </a:r>
            <a:br>
              <a:rPr lang="en-US" sz="3600" b="1" dirty="0">
                <a:solidFill>
                  <a:schemeClr val="accent1">
                    <a:lumMod val="50000"/>
                  </a:schemeClr>
                </a:solidFill>
              </a:rPr>
            </a:br>
            <a:endParaRPr lang="en-US" sz="3600" b="1" dirty="0">
              <a:solidFill>
                <a:schemeClr val="accent1">
                  <a:lumMod val="50000"/>
                </a:schemeClr>
              </a:solidFill>
            </a:endParaRPr>
          </a:p>
        </p:txBody>
      </p:sp>
      <p:sp>
        <p:nvSpPr>
          <p:cNvPr id="3" name="Content Placeholder 2"/>
          <p:cNvSpPr>
            <a:spLocks noGrp="1"/>
          </p:cNvSpPr>
          <p:nvPr>
            <p:ph idx="1"/>
          </p:nvPr>
        </p:nvSpPr>
        <p:spPr>
          <a:xfrm>
            <a:off x="2224726" y="1341783"/>
            <a:ext cx="9967273" cy="4842584"/>
          </a:xfrm>
        </p:spPr>
        <p:txBody>
          <a:bodyPr>
            <a:normAutofit/>
          </a:bodyPr>
          <a:lstStyle/>
          <a:p>
            <a:r>
              <a:rPr lang="en-US" dirty="0"/>
              <a:t>X zone rating was too low for them to compete </a:t>
            </a:r>
          </a:p>
          <a:p>
            <a:r>
              <a:rPr lang="en-US" dirty="0"/>
              <a:t>Companies felt their mapping data was more accurate </a:t>
            </a:r>
          </a:p>
          <a:p>
            <a:r>
              <a:rPr lang="en-US" dirty="0"/>
              <a:t>Other underwriters said one risk mapping tool wasn’t enough</a:t>
            </a:r>
          </a:p>
          <a:p>
            <a:r>
              <a:rPr lang="en-US" dirty="0"/>
              <a:t>Pre-FIRM homes were overpriced and targeted those with better rates than the NFIP</a:t>
            </a:r>
          </a:p>
          <a:p>
            <a:r>
              <a:rPr lang="en-US" dirty="0"/>
              <a:t>Coastal properties were overpriced by the NFIP </a:t>
            </a:r>
          </a:p>
          <a:p>
            <a:r>
              <a:rPr lang="en-US" dirty="0"/>
              <a:t>X zones were underpriced for rainfall flooding</a:t>
            </a:r>
          </a:p>
          <a:p>
            <a:endParaRPr lang="en-US" dirty="0"/>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20</a:t>
            </a:fld>
            <a:endParaRPr lang="en-US" altLang="en-US"/>
          </a:p>
        </p:txBody>
      </p:sp>
    </p:spTree>
    <p:extLst>
      <p:ext uri="{BB962C8B-B14F-4D97-AF65-F5344CB8AC3E}">
        <p14:creationId xmlns:p14="http://schemas.microsoft.com/office/powerpoint/2010/main" val="108660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018" y="1"/>
            <a:ext cx="8983745" cy="820132"/>
          </a:xfrm>
        </p:spPr>
        <p:txBody>
          <a:bodyPr/>
          <a:lstStyle/>
          <a:p>
            <a:r>
              <a:rPr lang="en-US" sz="3600" b="1" dirty="0">
                <a:solidFill>
                  <a:schemeClr val="accent1">
                    <a:lumMod val="50000"/>
                  </a:schemeClr>
                </a:solidFill>
              </a:rPr>
              <a:t>Surprising Comments by Private Insurer’s and Reinsurer’s</a:t>
            </a:r>
            <a:endParaRPr lang="en-US" sz="3600" dirty="0"/>
          </a:p>
        </p:txBody>
      </p:sp>
      <p:sp>
        <p:nvSpPr>
          <p:cNvPr id="3" name="Content Placeholder 2"/>
          <p:cNvSpPr>
            <a:spLocks noGrp="1"/>
          </p:cNvSpPr>
          <p:nvPr>
            <p:ph idx="1"/>
          </p:nvPr>
        </p:nvSpPr>
        <p:spPr>
          <a:xfrm>
            <a:off x="2187018" y="1159496"/>
            <a:ext cx="9934877" cy="5024871"/>
          </a:xfrm>
        </p:spPr>
        <p:txBody>
          <a:bodyPr>
            <a:normAutofit lnSpcReduction="10000"/>
          </a:bodyPr>
          <a:lstStyle/>
          <a:p>
            <a:endParaRPr lang="en-US" dirty="0"/>
          </a:p>
          <a:p>
            <a:r>
              <a:rPr lang="en-US" dirty="0"/>
              <a:t>Another firm believed coastal was underpriced</a:t>
            </a:r>
          </a:p>
          <a:p>
            <a:r>
              <a:rPr lang="en-US" dirty="0"/>
              <a:t>Some companies are targeting high end homes with higher policy limits </a:t>
            </a:r>
          </a:p>
          <a:p>
            <a:r>
              <a:rPr lang="en-US" dirty="0"/>
              <a:t>Or others target homes a few blocks back from the beach, well built, lower value</a:t>
            </a:r>
          </a:p>
          <a:p>
            <a:r>
              <a:rPr lang="en-US" dirty="0"/>
              <a:t>Some target only 2</a:t>
            </a:r>
            <a:r>
              <a:rPr lang="en-US" baseline="30000" dirty="0"/>
              <a:t>nd</a:t>
            </a:r>
            <a:r>
              <a:rPr lang="en-US" dirty="0"/>
              <a:t> homeowners since the NFIP pricing is now higher </a:t>
            </a:r>
          </a:p>
          <a:p>
            <a:pPr marL="0" indent="0">
              <a:buNone/>
            </a:pPr>
            <a:endParaRPr lang="en-US" dirty="0"/>
          </a:p>
          <a:p>
            <a:pPr marL="0" indent="0" algn="ctr">
              <a:buNone/>
            </a:pPr>
            <a:r>
              <a:rPr lang="en-US" dirty="0"/>
              <a:t>What the heck???</a:t>
            </a:r>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21</a:t>
            </a:fld>
            <a:endParaRPr lang="en-US" altLang="en-US"/>
          </a:p>
        </p:txBody>
      </p:sp>
    </p:spTree>
    <p:extLst>
      <p:ext uri="{BB962C8B-B14F-4D97-AF65-F5344CB8AC3E}">
        <p14:creationId xmlns:p14="http://schemas.microsoft.com/office/powerpoint/2010/main" val="1521612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873" y="23516"/>
            <a:ext cx="9049732" cy="812784"/>
          </a:xfrm>
        </p:spPr>
        <p:txBody>
          <a:bodyPr/>
          <a:lstStyle/>
          <a:p>
            <a:r>
              <a:rPr lang="en-US" sz="3600" b="1" dirty="0">
                <a:solidFill>
                  <a:schemeClr val="accent1">
                    <a:lumMod val="50000"/>
                  </a:schemeClr>
                </a:solidFill>
              </a:rPr>
              <a:t>The Key to All Private Policy Underwriting?</a:t>
            </a:r>
          </a:p>
        </p:txBody>
      </p:sp>
      <p:sp>
        <p:nvSpPr>
          <p:cNvPr id="3" name="Content Placeholder 2"/>
          <p:cNvSpPr>
            <a:spLocks noGrp="1"/>
          </p:cNvSpPr>
          <p:nvPr>
            <p:ph idx="1"/>
          </p:nvPr>
        </p:nvSpPr>
        <p:spPr>
          <a:xfrm>
            <a:off x="2102177" y="659876"/>
            <a:ext cx="10019719" cy="5524492"/>
          </a:xfrm>
        </p:spPr>
        <p:txBody>
          <a:bodyPr>
            <a:normAutofit/>
          </a:bodyPr>
          <a:lstStyle/>
          <a:p>
            <a:pPr marL="0" indent="0">
              <a:buNone/>
            </a:pPr>
            <a:endParaRPr lang="en-US" dirty="0"/>
          </a:p>
          <a:p>
            <a:r>
              <a:rPr lang="en-US" dirty="0"/>
              <a:t>Choosier so it allows for better loss ratios </a:t>
            </a:r>
          </a:p>
          <a:p>
            <a:r>
              <a:rPr lang="en-US" dirty="0"/>
              <a:t>Can adjust to market changes more quickly</a:t>
            </a:r>
          </a:p>
          <a:p>
            <a:r>
              <a:rPr lang="en-US" dirty="0"/>
              <a:t>Find niches to be more competitive</a:t>
            </a:r>
          </a:p>
          <a:p>
            <a:r>
              <a:rPr lang="en-US" dirty="0"/>
              <a:t>If market demanded it-flood would be on homeowner’s policy</a:t>
            </a:r>
          </a:p>
          <a:p>
            <a:r>
              <a:rPr lang="en-US" dirty="0"/>
              <a:t>WYO’s will be able to have private policies 10-1-2018</a:t>
            </a:r>
          </a:p>
          <a:p>
            <a:r>
              <a:rPr lang="en-US" dirty="0"/>
              <a:t>National Association of Insurance Commissioners requesting private companies report flood policy data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22</a:t>
            </a:fld>
            <a:endParaRPr lang="en-US" altLang="en-US"/>
          </a:p>
        </p:txBody>
      </p:sp>
    </p:spTree>
    <p:extLst>
      <p:ext uri="{BB962C8B-B14F-4D97-AF65-F5344CB8AC3E}">
        <p14:creationId xmlns:p14="http://schemas.microsoft.com/office/powerpoint/2010/main" val="389918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425" y="99392"/>
            <a:ext cx="8796131" cy="1103242"/>
          </a:xfrm>
        </p:spPr>
        <p:txBody>
          <a:bodyPr/>
          <a:lstStyle/>
          <a:p>
            <a:r>
              <a:rPr lang="en-US" sz="4800" b="1" dirty="0">
                <a:solidFill>
                  <a:schemeClr val="accent1">
                    <a:lumMod val="50000"/>
                  </a:schemeClr>
                </a:solidFill>
              </a:rPr>
              <a:t>FEMA HQ Updates</a:t>
            </a:r>
          </a:p>
        </p:txBody>
      </p:sp>
      <p:sp>
        <p:nvSpPr>
          <p:cNvPr id="3" name="Content Placeholder 2"/>
          <p:cNvSpPr>
            <a:spLocks noGrp="1"/>
          </p:cNvSpPr>
          <p:nvPr>
            <p:ph idx="1"/>
          </p:nvPr>
        </p:nvSpPr>
        <p:spPr>
          <a:xfrm>
            <a:off x="3061252" y="1033670"/>
            <a:ext cx="9060644" cy="5150697"/>
          </a:xfrm>
        </p:spPr>
        <p:txBody>
          <a:bodyPr/>
          <a:lstStyle/>
          <a:p>
            <a:r>
              <a:rPr lang="en-US" dirty="0"/>
              <a:t>Moonshots:  50% policy increase goal either thru the NFIP or private policies</a:t>
            </a:r>
          </a:p>
          <a:p>
            <a:r>
              <a:rPr lang="en-US" dirty="0"/>
              <a:t>Change of messaging:  “Protect the Life You’ve Built”</a:t>
            </a:r>
          </a:p>
          <a:p>
            <a:pPr marL="0" indent="0">
              <a:buNone/>
            </a:pPr>
            <a:r>
              <a:rPr lang="en-US" dirty="0"/>
              <a:t>	-less doom and gloom images</a:t>
            </a:r>
          </a:p>
          <a:p>
            <a:r>
              <a:rPr lang="en-US" dirty="0"/>
              <a:t>Check </a:t>
            </a:r>
            <a:r>
              <a:rPr lang="en-US" dirty="0" err="1"/>
              <a:t>Floodsmart</a:t>
            </a:r>
            <a:r>
              <a:rPr lang="en-US" dirty="0"/>
              <a:t> regularly for new materials</a:t>
            </a:r>
          </a:p>
          <a:p>
            <a:r>
              <a:rPr lang="en-US" dirty="0"/>
              <a:t>If your print materials are older than 2016-toss ‘</a:t>
            </a:r>
            <a:r>
              <a:rPr lang="en-US" dirty="0" err="1"/>
              <a:t>em</a:t>
            </a:r>
            <a:r>
              <a:rPr lang="en-US" dirty="0"/>
              <a:t>!</a:t>
            </a:r>
          </a:p>
          <a:p>
            <a:r>
              <a:rPr lang="en-US" dirty="0"/>
              <a:t>Renewal – 5 touches before policy expires so be prepared for questions on the mailings</a:t>
            </a:r>
          </a:p>
          <a:p>
            <a:endParaRPr lang="en-US" dirty="0"/>
          </a:p>
        </p:txBody>
      </p:sp>
      <p:sp>
        <p:nvSpPr>
          <p:cNvPr id="4" name="Slide Number Placeholder 3"/>
          <p:cNvSpPr>
            <a:spLocks noGrp="1"/>
          </p:cNvSpPr>
          <p:nvPr>
            <p:ph type="sldNum" sz="quarter" idx="10"/>
          </p:nvPr>
        </p:nvSpPr>
        <p:spPr/>
        <p:txBody>
          <a:bodyPr/>
          <a:lstStyle/>
          <a:p>
            <a:fld id="{C6BE3413-BF0F-4BDB-BFE9-550CEE6EA1E1}" type="slidenum">
              <a:rPr lang="en-US" altLang="en-US" smtClean="0"/>
              <a:pPr/>
              <a:t>23</a:t>
            </a:fld>
            <a:endParaRPr lang="en-US" altLang="en-US"/>
          </a:p>
        </p:txBody>
      </p:sp>
      <p:pic>
        <p:nvPicPr>
          <p:cNvPr id="5" name="Picture 4">
            <a:extLst>
              <a:ext uri="{FF2B5EF4-FFF2-40B4-BE49-F238E27FC236}">
                <a16:creationId xmlns:a16="http://schemas.microsoft.com/office/drawing/2014/main" id="{8E76E561-E253-8248-867E-73824D607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0" y="2371332"/>
            <a:ext cx="2957982" cy="2957982"/>
          </a:xfrm>
          <a:prstGeom prst="rect">
            <a:avLst/>
          </a:prstGeom>
        </p:spPr>
      </p:pic>
    </p:spTree>
    <p:extLst>
      <p:ext uri="{BB962C8B-B14F-4D97-AF65-F5344CB8AC3E}">
        <p14:creationId xmlns:p14="http://schemas.microsoft.com/office/powerpoint/2010/main" val="79321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28851" y="91440"/>
            <a:ext cx="9276680" cy="6092928"/>
          </a:xfrm>
        </p:spPr>
        <p:txBody>
          <a:bodyPr>
            <a:normAutofit/>
          </a:bodyPr>
          <a:lstStyle/>
          <a:p>
            <a:pPr marL="0" indent="0" algn="ctr">
              <a:buNone/>
            </a:pPr>
            <a:r>
              <a:rPr lang="en-US" sz="3600" b="1" dirty="0">
                <a:solidFill>
                  <a:schemeClr val="accent1">
                    <a:lumMod val="50000"/>
                  </a:schemeClr>
                </a:solidFill>
              </a:rPr>
              <a:t>Resources</a:t>
            </a:r>
          </a:p>
          <a:p>
            <a:pPr marL="0" indent="0">
              <a:buNone/>
            </a:pPr>
            <a:r>
              <a:rPr lang="en-US" sz="2800" i="1" dirty="0">
                <a:solidFill>
                  <a:schemeClr val="tx1">
                    <a:lumMod val="95000"/>
                    <a:lumOff val="5000"/>
                  </a:schemeClr>
                </a:solidFill>
              </a:rPr>
              <a:t>Diana Herrera</a:t>
            </a:r>
          </a:p>
          <a:p>
            <a:pPr marL="0" indent="0">
              <a:buNone/>
            </a:pPr>
            <a:r>
              <a:rPr lang="en-US" sz="2800" i="1" dirty="0">
                <a:solidFill>
                  <a:schemeClr val="tx1">
                    <a:lumMod val="95000"/>
                    <a:lumOff val="5000"/>
                  </a:schemeClr>
                </a:solidFill>
              </a:rPr>
              <a:t>303-235-4988</a:t>
            </a:r>
          </a:p>
          <a:p>
            <a:pPr marL="0" indent="0">
              <a:buNone/>
            </a:pPr>
            <a:r>
              <a:rPr lang="en-US" sz="2800" i="1" dirty="0">
                <a:solidFill>
                  <a:schemeClr val="tx1">
                    <a:lumMod val="95000"/>
                    <a:lumOff val="5000"/>
                  </a:schemeClr>
                </a:solidFill>
              </a:rPr>
              <a:t>Diana.Herrera@fema.dhs.gov</a:t>
            </a:r>
          </a:p>
          <a:p>
            <a:pPr marL="0" indent="0">
              <a:buNone/>
            </a:pPr>
            <a:endParaRPr lang="en-US" sz="2800" i="1" dirty="0">
              <a:solidFill>
                <a:schemeClr val="tx1">
                  <a:lumMod val="95000"/>
                  <a:lumOff val="5000"/>
                </a:schemeClr>
              </a:solidFill>
            </a:endParaRPr>
          </a:p>
          <a:p>
            <a:pPr marL="0" indent="0">
              <a:buNone/>
            </a:pPr>
            <a:r>
              <a:rPr lang="en-US" sz="2800" i="1" dirty="0">
                <a:solidFill>
                  <a:schemeClr val="tx1">
                    <a:lumMod val="95000"/>
                    <a:lumOff val="5000"/>
                  </a:schemeClr>
                </a:solidFill>
              </a:rPr>
              <a:t>Erin May</a:t>
            </a:r>
          </a:p>
          <a:p>
            <a:pPr marL="0" indent="0">
              <a:buNone/>
            </a:pPr>
            <a:r>
              <a:rPr lang="en-US" sz="2800" i="1" dirty="0">
                <a:solidFill>
                  <a:schemeClr val="tx1">
                    <a:lumMod val="95000"/>
                    <a:lumOff val="5000"/>
                  </a:schemeClr>
                </a:solidFill>
              </a:rPr>
              <a:t>303-674-1449</a:t>
            </a:r>
          </a:p>
          <a:p>
            <a:pPr marL="0" indent="0">
              <a:buNone/>
            </a:pPr>
            <a:r>
              <a:rPr lang="en-US" sz="2800" i="1" dirty="0">
                <a:solidFill>
                  <a:schemeClr val="tx1">
                    <a:lumMod val="95000"/>
                    <a:lumOff val="5000"/>
                  </a:schemeClr>
                </a:solidFill>
              </a:rPr>
              <a:t>Erin.may@associates.fema.dhs.gov</a:t>
            </a:r>
            <a:endParaRPr lang="en-US" sz="2800" i="1" dirty="0">
              <a:solidFill>
                <a:schemeClr val="tx1">
                  <a:lumMod val="95000"/>
                  <a:lumOff val="5000"/>
                </a:schemeClr>
              </a:solidFill>
              <a:hlinkClick r:id="rId2"/>
            </a:endParaRPr>
          </a:p>
          <a:p>
            <a:pPr marL="0" indent="0">
              <a:buNone/>
            </a:pPr>
            <a:endParaRPr lang="en-US" sz="2800" b="1" dirty="0">
              <a:solidFill>
                <a:schemeClr val="accent1">
                  <a:lumMod val="50000"/>
                </a:schemeClr>
              </a:solidFill>
              <a:hlinkClick r:id="rId2"/>
            </a:endParaRPr>
          </a:p>
          <a:p>
            <a:pPr marL="0" indent="0">
              <a:buNone/>
            </a:pPr>
            <a:r>
              <a:rPr lang="en-US" sz="2800" b="1" dirty="0">
                <a:solidFill>
                  <a:schemeClr val="accent1">
                    <a:lumMod val="50000"/>
                  </a:schemeClr>
                </a:solidFill>
                <a:hlinkClick r:id="rId2"/>
              </a:rPr>
              <a:t>https://nfipservices.floodsmart.gov/</a:t>
            </a:r>
            <a:endParaRPr lang="en-US" sz="2800" b="1" dirty="0">
              <a:solidFill>
                <a:schemeClr val="accent1">
                  <a:lumMod val="50000"/>
                </a:schemeClr>
              </a:solidFill>
            </a:endParaRPr>
          </a:p>
          <a:p>
            <a:pPr marL="0" indent="0">
              <a:buNone/>
            </a:pPr>
            <a:r>
              <a:rPr lang="en-US" sz="2800" b="1" dirty="0">
                <a:solidFill>
                  <a:schemeClr val="accent1">
                    <a:lumMod val="50000"/>
                  </a:schemeClr>
                </a:solidFill>
                <a:hlinkClick r:id="rId3"/>
              </a:rPr>
              <a:t>https://nfipservices.floodsmart.gov/wyobull2018.html</a:t>
            </a:r>
            <a:endParaRPr lang="en-US" sz="2800" b="1" dirty="0">
              <a:solidFill>
                <a:schemeClr val="accent1">
                  <a:lumMod val="50000"/>
                </a:schemeClr>
              </a:solidFill>
            </a:endParaRPr>
          </a:p>
          <a:p>
            <a:pPr marL="0" indent="0">
              <a:buNone/>
            </a:pPr>
            <a:endParaRPr lang="en-US" sz="2800" b="1" dirty="0">
              <a:solidFill>
                <a:schemeClr val="accent1">
                  <a:lumMod val="50000"/>
                </a:schemeClr>
              </a:solidFill>
            </a:endParaRPr>
          </a:p>
          <a:p>
            <a:pPr marL="0" indent="0">
              <a:buNone/>
            </a:pPr>
            <a:endParaRPr lang="en-US" sz="2800" b="1" dirty="0">
              <a:solidFill>
                <a:schemeClr val="accent1">
                  <a:lumMod val="50000"/>
                </a:schemeClr>
              </a:solidFill>
            </a:endParaRPr>
          </a:p>
          <a:p>
            <a:pPr marL="0" indent="0">
              <a:buNone/>
            </a:pPr>
            <a:endParaRPr lang="en-US" sz="2800" b="1" dirty="0">
              <a:solidFill>
                <a:schemeClr val="accent1">
                  <a:lumMod val="50000"/>
                </a:schemeClr>
              </a:solidFill>
            </a:endParaRPr>
          </a:p>
          <a:p>
            <a:pPr marL="0" indent="0">
              <a:buNone/>
            </a:pPr>
            <a:endParaRPr lang="en-US" sz="2800" b="1" dirty="0">
              <a:solidFill>
                <a:schemeClr val="accent1">
                  <a:lumMod val="50000"/>
                </a:schemeClr>
              </a:solidFill>
            </a:endParaRPr>
          </a:p>
          <a:p>
            <a:pPr marL="0" indent="0">
              <a:buNone/>
            </a:pPr>
            <a:endParaRPr lang="en-US" sz="3600" b="1"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24</a:t>
            </a:fld>
            <a:endParaRPr lang="en-US">
              <a:solidFill>
                <a:prstClr val="white"/>
              </a:solidFill>
            </a:endParaRPr>
          </a:p>
        </p:txBody>
      </p:sp>
      <p:pic>
        <p:nvPicPr>
          <p:cNvPr id="4" name="Picture 3">
            <a:extLst>
              <a:ext uri="{FF2B5EF4-FFF2-40B4-BE49-F238E27FC236}">
                <a16:creationId xmlns:a16="http://schemas.microsoft.com/office/drawing/2014/main" id="{12180B6F-E488-BA49-8F12-860817F20205}"/>
              </a:ext>
            </a:extLst>
          </p:cNvPr>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8013114" y="1189647"/>
            <a:ext cx="3949756" cy="3399335"/>
          </a:xfrm>
          <a:prstGeom prst="rect">
            <a:avLst/>
          </a:prstGeom>
          <a:noFill/>
          <a:ln>
            <a:noFill/>
          </a:ln>
          <a:extLst/>
        </p:spPr>
      </p:pic>
    </p:spTree>
    <p:extLst>
      <p:ext uri="{BB962C8B-B14F-4D97-AF65-F5344CB8AC3E}">
        <p14:creationId xmlns:p14="http://schemas.microsoft.com/office/powerpoint/2010/main" val="19470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25</a:t>
            </a:fld>
            <a:endParaRPr lang="en-US">
              <a:solidFill>
                <a:prstClr val="white"/>
              </a:solidFill>
            </a:endParaRPr>
          </a:p>
        </p:txBody>
      </p:sp>
      <p:sp>
        <p:nvSpPr>
          <p:cNvPr id="5" name="Rectangle 4"/>
          <p:cNvSpPr/>
          <p:nvPr/>
        </p:nvSpPr>
        <p:spPr>
          <a:xfrm>
            <a:off x="3212758" y="1927654"/>
            <a:ext cx="7685902" cy="3154710"/>
          </a:xfrm>
          <a:prstGeom prst="rect">
            <a:avLst/>
          </a:prstGeom>
          <a:noFill/>
        </p:spPr>
        <p:txBody>
          <a:bodyPr wrap="square" lIns="91440" tIns="45720" rIns="91440" bIns="45720">
            <a:spAutoFit/>
          </a:bodyPr>
          <a:lstStyle/>
          <a:p>
            <a:pPr algn="ctr"/>
            <a:r>
              <a:rPr lang="en-US" sz="19900" b="1" cap="none" spc="0" dirty="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rPr>
              <a:t>Q &amp; A</a:t>
            </a:r>
          </a:p>
        </p:txBody>
      </p:sp>
    </p:spTree>
    <p:extLst>
      <p:ext uri="{BB962C8B-B14F-4D97-AF65-F5344CB8AC3E}">
        <p14:creationId xmlns:p14="http://schemas.microsoft.com/office/powerpoint/2010/main" val="311012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1286" y="0"/>
            <a:ext cx="9910713" cy="6594709"/>
          </a:xfrm>
        </p:spPr>
        <p:txBody>
          <a:bodyPr/>
          <a:lstStyle/>
          <a:p>
            <a:pPr marL="0" indent="0" algn="ctr">
              <a:buNone/>
            </a:pPr>
            <a:r>
              <a:rPr lang="en-US" sz="3200" dirty="0"/>
              <a:t>Quick Policy Refresher</a:t>
            </a:r>
          </a:p>
          <a:p>
            <a:pPr marL="0" indent="0">
              <a:buNone/>
            </a:pPr>
            <a:endParaRPr lang="en-US" dirty="0"/>
          </a:p>
          <a:p>
            <a:pPr marL="0" indent="0">
              <a:buNone/>
            </a:pPr>
            <a:r>
              <a:rPr lang="en-US" dirty="0"/>
              <a:t>-30 day waiting period – limited exceptions</a:t>
            </a:r>
          </a:p>
          <a:p>
            <a:pPr marL="0" indent="0">
              <a:buNone/>
            </a:pPr>
            <a:r>
              <a:rPr lang="en-US" dirty="0"/>
              <a:t>-$250,000/$100,000 residential</a:t>
            </a:r>
          </a:p>
          <a:p>
            <a:pPr marL="0" indent="0">
              <a:buNone/>
            </a:pPr>
            <a:r>
              <a:rPr lang="en-US" dirty="0"/>
              <a:t>-$500,000/$500,000 non-residential</a:t>
            </a:r>
          </a:p>
          <a:p>
            <a:pPr marL="0" indent="0">
              <a:buNone/>
            </a:pPr>
            <a:r>
              <a:rPr lang="en-US" dirty="0"/>
              <a:t>-Foundation is covered</a:t>
            </a:r>
          </a:p>
          <a:p>
            <a:pPr marL="0" indent="0">
              <a:buNone/>
            </a:pPr>
            <a:r>
              <a:rPr lang="en-US" dirty="0"/>
              <a:t>-Basement contents and finish work isn’t covered</a:t>
            </a:r>
          </a:p>
          <a:p>
            <a:pPr marL="0" indent="0">
              <a:buNone/>
            </a:pPr>
            <a:r>
              <a:rPr lang="en-US" dirty="0"/>
              <a:t>-Replacement Cost Value on primary residences only</a:t>
            </a:r>
          </a:p>
          <a:p>
            <a:pPr marL="0" indent="0">
              <a:buNone/>
            </a:pPr>
            <a:r>
              <a:rPr lang="en-US" dirty="0"/>
              <a:t>-NFIP rates don’t vary from company to company</a:t>
            </a:r>
          </a:p>
          <a:p>
            <a:pPr marL="0" indent="0">
              <a:buNone/>
            </a:pPr>
            <a:r>
              <a:rPr lang="en-US" dirty="0"/>
              <a:t>-Anyone can buy an NFIP policy</a:t>
            </a:r>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3</a:t>
            </a:fld>
            <a:endParaRPr lang="en-US">
              <a:solidFill>
                <a:prstClr val="white"/>
              </a:solidFill>
            </a:endParaRPr>
          </a:p>
        </p:txBody>
      </p:sp>
      <p:pic>
        <p:nvPicPr>
          <p:cNvPr id="4" name="Picture 3">
            <a:extLst>
              <a:ext uri="{FF2B5EF4-FFF2-40B4-BE49-F238E27FC236}">
                <a16:creationId xmlns:a16="http://schemas.microsoft.com/office/drawing/2014/main" id="{6CFEFD0A-9984-0646-9E7A-842728B02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3474" y="4407050"/>
            <a:ext cx="2857500" cy="2077586"/>
          </a:xfrm>
          <a:prstGeom prst="rect">
            <a:avLst/>
          </a:prstGeom>
          <a:solidFill>
            <a:schemeClr val="accent2"/>
          </a:solidFill>
          <a:ln>
            <a:solidFill>
              <a:schemeClr val="accent2">
                <a:lumMod val="60000"/>
                <a:lumOff val="40000"/>
              </a:schemeClr>
            </a:solidFill>
          </a:ln>
        </p:spPr>
      </p:pic>
    </p:spTree>
    <p:extLst>
      <p:ext uri="{BB962C8B-B14F-4D97-AF65-F5344CB8AC3E}">
        <p14:creationId xmlns:p14="http://schemas.microsoft.com/office/powerpoint/2010/main" val="1510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7019" y="638470"/>
            <a:ext cx="9869863" cy="5545898"/>
          </a:xfrm>
        </p:spPr>
        <p:txBody>
          <a:bodyPr/>
          <a:lstStyle/>
          <a:p>
            <a:r>
              <a:rPr lang="en-US" dirty="0"/>
              <a:t>Rating Factors:</a:t>
            </a:r>
          </a:p>
          <a:p>
            <a:pPr marL="0" indent="0">
              <a:buNone/>
            </a:pPr>
            <a:r>
              <a:rPr lang="en-US" dirty="0"/>
              <a:t>	-Building type (basement, elevated/non-elevated </a:t>
            </a:r>
            <a:r>
              <a:rPr lang="en-US" dirty="0" err="1"/>
              <a:t>etc</a:t>
            </a:r>
            <a:r>
              <a:rPr lang="en-US" dirty="0"/>
              <a:t>)</a:t>
            </a:r>
          </a:p>
          <a:p>
            <a:pPr marL="0" indent="0">
              <a:buNone/>
            </a:pPr>
            <a:r>
              <a:rPr lang="en-US" dirty="0"/>
              <a:t>	-Date of Construction</a:t>
            </a:r>
          </a:p>
          <a:p>
            <a:pPr marL="0" indent="0">
              <a:buNone/>
            </a:pPr>
            <a:r>
              <a:rPr lang="en-US" dirty="0"/>
              <a:t>	-Flood zone</a:t>
            </a:r>
          </a:p>
          <a:p>
            <a:pPr marL="0" indent="0">
              <a:buNone/>
            </a:pPr>
            <a:r>
              <a:rPr lang="en-US" dirty="0"/>
              <a:t> 	-Elevation of lowest floor including basement or attached 	garage</a:t>
            </a:r>
          </a:p>
          <a:p>
            <a:pPr marL="0" indent="0">
              <a:buNone/>
            </a:pPr>
            <a:endParaRPr lang="en-US" dirty="0"/>
          </a:p>
          <a:p>
            <a:pPr marL="0" indent="0">
              <a:buNone/>
            </a:pPr>
            <a:r>
              <a:rPr lang="en-US" dirty="0"/>
              <a:t>Preferred Risk Policies available for any B, C or X zone</a:t>
            </a:r>
          </a:p>
          <a:p>
            <a:pPr marL="0" indent="0">
              <a:buNone/>
            </a:pPr>
            <a:r>
              <a:rPr lang="en-US" dirty="0"/>
              <a:t>	-Claims may affect qualification</a:t>
            </a:r>
          </a:p>
          <a:p>
            <a:pPr marL="0" indent="0">
              <a:buNone/>
            </a:pPr>
            <a:r>
              <a:rPr lang="en-US" dirty="0"/>
              <a:t>	-Policy bundled with building/contents coverage together</a:t>
            </a:r>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386261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7592" y="638470"/>
            <a:ext cx="9977831" cy="5545898"/>
          </a:xfrm>
        </p:spPr>
        <p:txBody>
          <a:bodyPr/>
          <a:lstStyle/>
          <a:p>
            <a:r>
              <a:rPr lang="en-US" dirty="0"/>
              <a:t>Definition of a Flood:</a:t>
            </a:r>
          </a:p>
          <a:p>
            <a:pPr marL="0" indent="0">
              <a:buNone/>
            </a:pPr>
            <a:endParaRPr lang="en-US" dirty="0"/>
          </a:p>
          <a:p>
            <a:pPr marL="0" indent="0">
              <a:buClr>
                <a:srgbClr val="2F2D25"/>
              </a:buClr>
              <a:buNone/>
            </a:pPr>
            <a:r>
              <a:rPr lang="en-US" altLang="en-US" sz="2400" dirty="0">
                <a:solidFill>
                  <a:srgbClr val="17537B"/>
                </a:solidFill>
                <a:latin typeface="Arial" panose="020B0604020202020204" pitchFamily="34" charset="0"/>
                <a:cs typeface="Arial" panose="020B0604020202020204" pitchFamily="34" charset="0"/>
              </a:rPr>
              <a:t>A general and temporary condition of partial or complete inundation of two or more acres of normally dry land area or two or more properties(at least one of which is the policyholder’s property) from: </a:t>
            </a:r>
          </a:p>
          <a:p>
            <a:pPr marL="0" indent="0">
              <a:buClr>
                <a:srgbClr val="2F2D25"/>
              </a:buClr>
              <a:buNone/>
            </a:pPr>
            <a:r>
              <a:rPr lang="en-US" altLang="en-US" sz="2400" dirty="0">
                <a:solidFill>
                  <a:srgbClr val="17537B"/>
                </a:solidFill>
                <a:latin typeface="Arial" panose="020B0604020202020204" pitchFamily="34" charset="0"/>
                <a:cs typeface="Arial" panose="020B0604020202020204" pitchFamily="34" charset="0"/>
              </a:rPr>
              <a:t>	</a:t>
            </a:r>
          </a:p>
          <a:p>
            <a:pPr marL="698500" lvl="1" indent="0">
              <a:lnSpc>
                <a:spcPct val="80000"/>
              </a:lnSpc>
              <a:spcBef>
                <a:spcPts val="600"/>
              </a:spcBef>
              <a:spcAft>
                <a:spcPts val="600"/>
              </a:spcAft>
              <a:buClr>
                <a:schemeClr val="accent1"/>
              </a:buClr>
              <a:buSzPct val="70000"/>
              <a:buNone/>
            </a:pPr>
            <a:r>
              <a:rPr lang="en-US" altLang="en-US" dirty="0">
                <a:latin typeface="Arial" panose="020B0604020202020204" pitchFamily="34" charset="0"/>
                <a:cs typeface="Arial" panose="020B0604020202020204" pitchFamily="34" charset="0"/>
              </a:rPr>
              <a:t>	-the overflow of inland or tidal waters;  </a:t>
            </a:r>
          </a:p>
          <a:p>
            <a:pPr marL="698500" lvl="1" indent="0">
              <a:lnSpc>
                <a:spcPct val="80000"/>
              </a:lnSpc>
              <a:spcBef>
                <a:spcPts val="600"/>
              </a:spcBef>
              <a:spcAft>
                <a:spcPts val="600"/>
              </a:spcAft>
              <a:buClr>
                <a:schemeClr val="accent1"/>
              </a:buClr>
              <a:buSzPct val="70000"/>
              <a:buNone/>
            </a:pPr>
            <a:r>
              <a:rPr lang="en-US" altLang="en-US" dirty="0">
                <a:latin typeface="Arial" panose="020B0604020202020204" pitchFamily="34" charset="0"/>
                <a:cs typeface="Arial" panose="020B0604020202020204" pitchFamily="34" charset="0"/>
              </a:rPr>
              <a:t>	-unusual and rapid accumulation or runoff of</a:t>
            </a:r>
            <a:r>
              <a:rPr lang="en-US" altLang="en-US" b="1" dirty="0">
                <a:latin typeface="Arial" panose="020B0604020202020204" pitchFamily="34" charset="0"/>
                <a:cs typeface="Arial" panose="020B0604020202020204" pitchFamily="34" charset="0"/>
              </a:rPr>
              <a:t> surface </a:t>
            </a:r>
            <a:r>
              <a:rPr lang="en-US" altLang="en-US" dirty="0">
                <a:latin typeface="Arial" panose="020B0604020202020204" pitchFamily="34" charset="0"/>
                <a:cs typeface="Arial" panose="020B0604020202020204" pitchFamily="34" charset="0"/>
              </a:rPr>
              <a:t>water from 	any source; or </a:t>
            </a:r>
          </a:p>
          <a:p>
            <a:pPr marL="698500" lvl="1" indent="0">
              <a:lnSpc>
                <a:spcPct val="80000"/>
              </a:lnSpc>
              <a:spcBef>
                <a:spcPts val="600"/>
              </a:spcBef>
              <a:spcAft>
                <a:spcPts val="600"/>
              </a:spcAft>
              <a:buClr>
                <a:schemeClr val="accent1"/>
              </a:buClr>
              <a:buSzPct val="70000"/>
              <a:buNone/>
            </a:pPr>
            <a:r>
              <a:rPr lang="en-US" altLang="en-US" dirty="0">
                <a:latin typeface="Arial" panose="020B0604020202020204" pitchFamily="34" charset="0"/>
                <a:cs typeface="Arial" panose="020B0604020202020204" pitchFamily="34" charset="0"/>
              </a:rPr>
              <a:t>	-mudflow; or</a:t>
            </a:r>
          </a:p>
          <a:p>
            <a:pPr marL="698500" lvl="1" indent="0">
              <a:lnSpc>
                <a:spcPct val="80000"/>
              </a:lnSpc>
              <a:spcBef>
                <a:spcPts val="600"/>
              </a:spcBef>
              <a:spcAft>
                <a:spcPts val="600"/>
              </a:spcAft>
              <a:buClr>
                <a:schemeClr val="accent1"/>
              </a:buClr>
              <a:buSzPct val="70000"/>
              <a:buNone/>
            </a:pPr>
            <a:r>
              <a:rPr lang="en-US" altLang="en-US" dirty="0">
                <a:latin typeface="Arial" panose="020B0604020202020204" pitchFamily="34" charset="0"/>
                <a:cs typeface="Arial" panose="020B0604020202020204" pitchFamily="34" charset="0"/>
              </a:rPr>
              <a:t>	-collapse or subsidence of land along the shore of a lake or 	similar body of water exceeding anticipated cyclical levels that 	result in a flood as defined above</a:t>
            </a:r>
            <a:endParaRPr lang="en-US" altLang="en-US" sz="2800" u="sng" dirty="0"/>
          </a:p>
          <a:p>
            <a:pPr marL="0" indent="0">
              <a:buNone/>
            </a:pPr>
            <a:endParaRPr lang="en-US" dirty="0"/>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355865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3579" y="491490"/>
            <a:ext cx="9911845" cy="5692878"/>
          </a:xfrm>
        </p:spPr>
        <p:txBody>
          <a:bodyPr>
            <a:normAutofit/>
          </a:bodyPr>
          <a:lstStyle/>
          <a:p>
            <a:pPr marL="0" indent="0">
              <a:buNone/>
            </a:pPr>
            <a:r>
              <a:rPr lang="en-US" b="1" dirty="0"/>
              <a:t>Definition of a Building</a:t>
            </a:r>
          </a:p>
          <a:p>
            <a:pPr marL="0" indent="0">
              <a:buNone/>
            </a:pPr>
            <a:r>
              <a:rPr lang="en-US" dirty="0"/>
              <a:t>A structure with 2 or more outside rigid walls and a fully secured roof, that is affixed to a permanent site; </a:t>
            </a:r>
            <a:r>
              <a:rPr lang="en-US" i="1" dirty="0"/>
              <a:t>or </a:t>
            </a:r>
          </a:p>
          <a:p>
            <a:pPr marL="0" indent="0">
              <a:buNone/>
            </a:pPr>
            <a:endParaRPr lang="en-US" dirty="0"/>
          </a:p>
          <a:p>
            <a:r>
              <a:rPr lang="en-US" dirty="0"/>
              <a:t>A manufactured home </a:t>
            </a:r>
          </a:p>
          <a:p>
            <a:r>
              <a:rPr lang="en-US" dirty="0"/>
              <a:t>A travel trailer without wheels, built on a chassis and affixed to a permanent foundation</a:t>
            </a:r>
          </a:p>
          <a:p>
            <a:r>
              <a:rPr lang="en-US" dirty="0"/>
              <a:t>Buildings under construction can be covered</a:t>
            </a:r>
          </a:p>
        </p:txBody>
      </p:sp>
      <p:sp>
        <p:nvSpPr>
          <p:cNvPr id="3" name="Slide Number Placeholder 2"/>
          <p:cNvSpPr>
            <a:spLocks noGrp="1"/>
          </p:cNvSpPr>
          <p:nvPr>
            <p:ph type="sldNum" sz="quarter" idx="12"/>
          </p:nvPr>
        </p:nvSpPr>
        <p:spPr/>
        <p:txBody>
          <a:bodyPr/>
          <a:lstStyle/>
          <a:p>
            <a:fld id="{7A9A0F48-1E9C-4543-AB2A-8BAFB7E9C2C9}"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361262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87146" y="6485"/>
            <a:ext cx="8467284" cy="604832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5">
            <a:extLst>
              <a:ext uri="{FF2B5EF4-FFF2-40B4-BE49-F238E27FC236}">
                <a16:creationId xmlns:a16="http://schemas.microsoft.com/office/drawing/2014/main" id="{5843E702-96C5-4A77-ABFA-68D819C99E87}"/>
              </a:ext>
            </a:extLst>
          </p:cNvPr>
          <p:cNvSpPr/>
          <p:nvPr/>
        </p:nvSpPr>
        <p:spPr>
          <a:xfrm>
            <a:off x="2338517" y="-113355"/>
            <a:ext cx="4515033" cy="6168166"/>
          </a:xfrm>
          <a:custGeom>
            <a:avLst/>
            <a:gdLst>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3370433 w 5622426"/>
              <a:gd name="connsiteY5" fmla="*/ 3053038 h 6506598"/>
              <a:gd name="connsiteX6" fmla="*/ 2342677 w 5622426"/>
              <a:gd name="connsiteY6" fmla="*/ 3075709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342677 w 5622426"/>
              <a:gd name="connsiteY6" fmla="*/ 3075709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2780985 w 5622426"/>
              <a:gd name="connsiteY5" fmla="*/ 2032839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2780985 w 5622426"/>
              <a:gd name="connsiteY5" fmla="*/ 2032839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2780985 w 5622426"/>
              <a:gd name="connsiteY5" fmla="*/ 2032839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3028411 w 5622426"/>
              <a:gd name="connsiteY5" fmla="*/ 2377084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3028411 w 5622426"/>
              <a:gd name="connsiteY5" fmla="*/ 2377084 h 6521712"/>
              <a:gd name="connsiteX6" fmla="*/ 2340989 w 5622426"/>
              <a:gd name="connsiteY6" fmla="*/ 3129230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3028411 w 5622426"/>
              <a:gd name="connsiteY5" fmla="*/ 2377084 h 6521712"/>
              <a:gd name="connsiteX6" fmla="*/ 2340989 w 5622426"/>
              <a:gd name="connsiteY6" fmla="*/ 3129230 h 6521712"/>
              <a:gd name="connsiteX7" fmla="*/ 2432027 w 5622426"/>
              <a:gd name="connsiteY7" fmla="*/ 4172633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3092957 w 5622426"/>
              <a:gd name="connsiteY5" fmla="*/ 2409356 h 6521712"/>
              <a:gd name="connsiteX6" fmla="*/ 2340989 w 5622426"/>
              <a:gd name="connsiteY6" fmla="*/ 3129230 h 6521712"/>
              <a:gd name="connsiteX7" fmla="*/ 2432027 w 5622426"/>
              <a:gd name="connsiteY7" fmla="*/ 4172633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3092957 w 5622426"/>
              <a:gd name="connsiteY5" fmla="*/ 2409356 h 6521712"/>
              <a:gd name="connsiteX6" fmla="*/ 2340989 w 5622426"/>
              <a:gd name="connsiteY6" fmla="*/ 3129230 h 6521712"/>
              <a:gd name="connsiteX7" fmla="*/ 2432027 w 5622426"/>
              <a:gd name="connsiteY7" fmla="*/ 4172633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2426" h="6521712">
                <a:moveTo>
                  <a:pt x="128469" y="105798"/>
                </a:moveTo>
                <a:lnTo>
                  <a:pt x="4700469" y="105798"/>
                </a:lnTo>
                <a:lnTo>
                  <a:pt x="5622426" y="105798"/>
                </a:lnTo>
                <a:cubicBezTo>
                  <a:pt x="5357930" y="395484"/>
                  <a:pt x="5032978" y="632271"/>
                  <a:pt x="4828938" y="974856"/>
                </a:cubicBezTo>
                <a:cubicBezTo>
                  <a:pt x="4846571" y="1194010"/>
                  <a:pt x="4765963" y="1352707"/>
                  <a:pt x="4881838" y="1632317"/>
                </a:cubicBezTo>
                <a:cubicBezTo>
                  <a:pt x="4967485" y="2060548"/>
                  <a:pt x="3800798" y="2207836"/>
                  <a:pt x="3092957" y="2409356"/>
                </a:cubicBezTo>
                <a:cubicBezTo>
                  <a:pt x="2789787" y="2532639"/>
                  <a:pt x="2469459" y="2746341"/>
                  <a:pt x="2340989" y="3129230"/>
                </a:cubicBezTo>
                <a:cubicBezTo>
                  <a:pt x="2303204" y="3527233"/>
                  <a:pt x="2364013" y="3835086"/>
                  <a:pt x="2432027" y="4172633"/>
                </a:cubicBezTo>
                <a:cubicBezTo>
                  <a:pt x="2615915" y="4487509"/>
                  <a:pt x="2325044" y="4891914"/>
                  <a:pt x="2199094" y="5116105"/>
                </a:cubicBezTo>
                <a:cubicBezTo>
                  <a:pt x="2037877" y="5458691"/>
                  <a:pt x="1506367" y="5430981"/>
                  <a:pt x="1488733" y="5985163"/>
                </a:cubicBezTo>
                <a:cubicBezTo>
                  <a:pt x="1554227" y="6164013"/>
                  <a:pt x="1483695" y="6350419"/>
                  <a:pt x="1685216" y="6521712"/>
                </a:cubicBezTo>
                <a:lnTo>
                  <a:pt x="0" y="6506598"/>
                </a:lnTo>
                <a:lnTo>
                  <a:pt x="15114" y="0"/>
                </a:lnTo>
                <a:lnTo>
                  <a:pt x="128469" y="105798"/>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8">
            <a:extLst>
              <a:ext uri="{FF2B5EF4-FFF2-40B4-BE49-F238E27FC236}">
                <a16:creationId xmlns:a16="http://schemas.microsoft.com/office/drawing/2014/main" id="{3E7035FA-5116-4F3F-B146-D79E40D85B07}"/>
              </a:ext>
            </a:extLst>
          </p:cNvPr>
          <p:cNvSpPr/>
          <p:nvPr/>
        </p:nvSpPr>
        <p:spPr>
          <a:xfrm>
            <a:off x="2187146" y="-113355"/>
            <a:ext cx="5021311" cy="6168166"/>
          </a:xfrm>
          <a:custGeom>
            <a:avLst/>
            <a:gdLst>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3370433 w 5622426"/>
              <a:gd name="connsiteY5" fmla="*/ 3053038 h 6506598"/>
              <a:gd name="connsiteX6" fmla="*/ 2342677 w 5622426"/>
              <a:gd name="connsiteY6" fmla="*/ 3075709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342677 w 5622426"/>
              <a:gd name="connsiteY6" fmla="*/ 3075709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06598"/>
              <a:gd name="connsiteX1" fmla="*/ 4700469 w 5622426"/>
              <a:gd name="connsiteY1" fmla="*/ 105798 h 6506598"/>
              <a:gd name="connsiteX2" fmla="*/ 5622426 w 5622426"/>
              <a:gd name="connsiteY2" fmla="*/ 105798 h 6506598"/>
              <a:gd name="connsiteX3" fmla="*/ 4828938 w 5622426"/>
              <a:gd name="connsiteY3" fmla="*/ 974856 h 6506598"/>
              <a:gd name="connsiteX4" fmla="*/ 4881838 w 5622426"/>
              <a:gd name="connsiteY4" fmla="*/ 1632317 h 6506598"/>
              <a:gd name="connsiteX5" fmla="*/ 2780985 w 5622426"/>
              <a:gd name="connsiteY5" fmla="*/ 2032839 h 6506598"/>
              <a:gd name="connsiteX6" fmla="*/ 2168866 w 5622426"/>
              <a:gd name="connsiteY6" fmla="*/ 3000138 h 6506598"/>
              <a:gd name="connsiteX7" fmla="*/ 2055510 w 5622426"/>
              <a:gd name="connsiteY7" fmla="*/ 4194148 h 6506598"/>
              <a:gd name="connsiteX8" fmla="*/ 2199094 w 5622426"/>
              <a:gd name="connsiteY8" fmla="*/ 5116105 h 6506598"/>
              <a:gd name="connsiteX9" fmla="*/ 1488733 w 5622426"/>
              <a:gd name="connsiteY9" fmla="*/ 5985163 h 6506598"/>
              <a:gd name="connsiteX10" fmla="*/ 1791014 w 5622426"/>
              <a:gd name="connsiteY10" fmla="*/ 6506598 h 6506598"/>
              <a:gd name="connsiteX11" fmla="*/ 0 w 5622426"/>
              <a:gd name="connsiteY11" fmla="*/ 6506598 h 6506598"/>
              <a:gd name="connsiteX12" fmla="*/ 15114 w 5622426"/>
              <a:gd name="connsiteY12" fmla="*/ 0 h 6506598"/>
              <a:gd name="connsiteX13" fmla="*/ 128469 w 5622426"/>
              <a:gd name="connsiteY13" fmla="*/ 105798 h 6506598"/>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2780985 w 5622426"/>
              <a:gd name="connsiteY5" fmla="*/ 2032839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2780985 w 5622426"/>
              <a:gd name="connsiteY5" fmla="*/ 2032839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2780985 w 5622426"/>
              <a:gd name="connsiteY5" fmla="*/ 2032839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4360403 w 5622426"/>
              <a:gd name="connsiteY5" fmla="*/ 3597143 h 6521712"/>
              <a:gd name="connsiteX6" fmla="*/ 2168866 w 5622426"/>
              <a:gd name="connsiteY6" fmla="*/ 3000138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4360403 w 5622426"/>
              <a:gd name="connsiteY5" fmla="*/ 3597143 h 6521712"/>
              <a:gd name="connsiteX6" fmla="*/ 3430889 w 5622426"/>
              <a:gd name="connsiteY6" fmla="*/ 3952324 h 6521712"/>
              <a:gd name="connsiteX7" fmla="*/ 2055510 w 5622426"/>
              <a:gd name="connsiteY7" fmla="*/ 4194148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4360403 w 5622426"/>
              <a:gd name="connsiteY5" fmla="*/ 3597143 h 6521712"/>
              <a:gd name="connsiteX6" fmla="*/ 3430889 w 5622426"/>
              <a:gd name="connsiteY6" fmla="*/ 3952324 h 6521712"/>
              <a:gd name="connsiteX7" fmla="*/ 2886783 w 5622426"/>
              <a:gd name="connsiteY7" fmla="*/ 4443530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 name="connsiteX0" fmla="*/ 128469 w 5622426"/>
              <a:gd name="connsiteY0" fmla="*/ 105798 h 6521712"/>
              <a:gd name="connsiteX1" fmla="*/ 4700469 w 5622426"/>
              <a:gd name="connsiteY1" fmla="*/ 105798 h 6521712"/>
              <a:gd name="connsiteX2" fmla="*/ 5622426 w 5622426"/>
              <a:gd name="connsiteY2" fmla="*/ 105798 h 6521712"/>
              <a:gd name="connsiteX3" fmla="*/ 4828938 w 5622426"/>
              <a:gd name="connsiteY3" fmla="*/ 974856 h 6521712"/>
              <a:gd name="connsiteX4" fmla="*/ 4881838 w 5622426"/>
              <a:gd name="connsiteY4" fmla="*/ 1632317 h 6521712"/>
              <a:gd name="connsiteX5" fmla="*/ 4375517 w 5622426"/>
              <a:gd name="connsiteY5" fmla="*/ 3650043 h 6521712"/>
              <a:gd name="connsiteX6" fmla="*/ 3430889 w 5622426"/>
              <a:gd name="connsiteY6" fmla="*/ 3952324 h 6521712"/>
              <a:gd name="connsiteX7" fmla="*/ 2886783 w 5622426"/>
              <a:gd name="connsiteY7" fmla="*/ 4443530 h 6521712"/>
              <a:gd name="connsiteX8" fmla="*/ 2199094 w 5622426"/>
              <a:gd name="connsiteY8" fmla="*/ 5116105 h 6521712"/>
              <a:gd name="connsiteX9" fmla="*/ 1488733 w 5622426"/>
              <a:gd name="connsiteY9" fmla="*/ 5985163 h 6521712"/>
              <a:gd name="connsiteX10" fmla="*/ 1685216 w 5622426"/>
              <a:gd name="connsiteY10" fmla="*/ 6521712 h 6521712"/>
              <a:gd name="connsiteX11" fmla="*/ 0 w 5622426"/>
              <a:gd name="connsiteY11" fmla="*/ 6506598 h 6521712"/>
              <a:gd name="connsiteX12" fmla="*/ 15114 w 5622426"/>
              <a:gd name="connsiteY12" fmla="*/ 0 h 6521712"/>
              <a:gd name="connsiteX13" fmla="*/ 128469 w 5622426"/>
              <a:gd name="connsiteY13" fmla="*/ 105798 h 65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2426" h="6521712">
                <a:moveTo>
                  <a:pt x="128469" y="105798"/>
                </a:moveTo>
                <a:lnTo>
                  <a:pt x="4700469" y="105798"/>
                </a:lnTo>
                <a:lnTo>
                  <a:pt x="5622426" y="105798"/>
                </a:lnTo>
                <a:cubicBezTo>
                  <a:pt x="5357930" y="395484"/>
                  <a:pt x="5032978" y="632271"/>
                  <a:pt x="4828938" y="974856"/>
                </a:cubicBezTo>
                <a:cubicBezTo>
                  <a:pt x="4846571" y="1194010"/>
                  <a:pt x="4765963" y="1352707"/>
                  <a:pt x="4881838" y="1632317"/>
                </a:cubicBezTo>
                <a:cubicBezTo>
                  <a:pt x="4967485" y="2060548"/>
                  <a:pt x="5083358" y="3448523"/>
                  <a:pt x="4375517" y="3650043"/>
                </a:cubicBezTo>
                <a:cubicBezTo>
                  <a:pt x="4126135" y="3934691"/>
                  <a:pt x="3559359" y="3569435"/>
                  <a:pt x="3430889" y="3952324"/>
                </a:cubicBezTo>
                <a:cubicBezTo>
                  <a:pt x="3393104" y="4350327"/>
                  <a:pt x="2818769" y="4105983"/>
                  <a:pt x="2886783" y="4443530"/>
                </a:cubicBezTo>
                <a:cubicBezTo>
                  <a:pt x="3070671" y="4758406"/>
                  <a:pt x="2325044" y="4891914"/>
                  <a:pt x="2199094" y="5116105"/>
                </a:cubicBezTo>
                <a:cubicBezTo>
                  <a:pt x="2037877" y="5458691"/>
                  <a:pt x="1506367" y="5430981"/>
                  <a:pt x="1488733" y="5985163"/>
                </a:cubicBezTo>
                <a:cubicBezTo>
                  <a:pt x="1554227" y="6164013"/>
                  <a:pt x="1483695" y="6350419"/>
                  <a:pt x="1685216" y="6521712"/>
                </a:cubicBezTo>
                <a:lnTo>
                  <a:pt x="0" y="6506598"/>
                </a:lnTo>
                <a:lnTo>
                  <a:pt x="15114" y="0"/>
                </a:lnTo>
                <a:lnTo>
                  <a:pt x="128469" y="105798"/>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C:\Users\Richard H Waalkes\Desktop\monopoly1 cop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1" y="2384426"/>
            <a:ext cx="1075013" cy="854075"/>
          </a:xfrm>
          <a:prstGeom prst="rect">
            <a:avLst/>
          </a:prstGeom>
          <a:noFill/>
          <a:effectLst>
            <a:glow rad="101600">
              <a:schemeClr val="bg1">
                <a:alpha val="40000"/>
              </a:schemeClr>
            </a:glo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066670" y="3886201"/>
            <a:ext cx="1138894" cy="1015663"/>
          </a:xfrm>
          <a:prstGeom prst="rect">
            <a:avLst/>
          </a:prstGeom>
          <a:noFill/>
        </p:spPr>
        <p:txBody>
          <a:bodyPr wrap="square" rtlCol="0">
            <a:spAutoFit/>
          </a:bodyPr>
          <a:lstStyle/>
          <a:p>
            <a:pPr algn="ctr"/>
            <a:r>
              <a:rPr lang="en-US" sz="6000" b="1" dirty="0">
                <a:solidFill>
                  <a:schemeClr val="bg1"/>
                </a:solidFill>
              </a:rPr>
              <a:t>AE</a:t>
            </a:r>
          </a:p>
        </p:txBody>
      </p:sp>
      <p:sp>
        <p:nvSpPr>
          <p:cNvPr id="20" name="TextBox 19"/>
          <p:cNvSpPr txBox="1"/>
          <p:nvPr/>
        </p:nvSpPr>
        <p:spPr>
          <a:xfrm>
            <a:off x="2514600" y="2133601"/>
            <a:ext cx="1138894" cy="1015663"/>
          </a:xfrm>
          <a:prstGeom prst="rect">
            <a:avLst/>
          </a:prstGeom>
          <a:noFill/>
        </p:spPr>
        <p:txBody>
          <a:bodyPr wrap="square" rtlCol="0">
            <a:spAutoFit/>
          </a:bodyPr>
          <a:lstStyle/>
          <a:p>
            <a:pPr algn="ctr"/>
            <a:r>
              <a:rPr lang="en-US" sz="6000" b="1" dirty="0"/>
              <a:t>X</a:t>
            </a:r>
          </a:p>
        </p:txBody>
      </p:sp>
      <p:sp>
        <p:nvSpPr>
          <p:cNvPr id="6" name="Rectangle 5"/>
          <p:cNvSpPr txBox="1">
            <a:spLocks noChangeArrowheads="1"/>
          </p:cNvSpPr>
          <p:nvPr/>
        </p:nvSpPr>
        <p:spPr>
          <a:xfrm>
            <a:off x="2510481" y="1384117"/>
            <a:ext cx="3082195" cy="1165225"/>
          </a:xfrm>
          <a:prstGeom prst="rect">
            <a:avLst/>
          </a:prstGeom>
        </p:spPr>
        <p:txBody>
          <a:bodyPr/>
          <a:lstStyle>
            <a:lvl1pPr algn="ctr" rtl="0" fontAlgn="base">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defRPr/>
            </a:pPr>
            <a:r>
              <a:rPr lang="en-US" sz="2000" b="1" dirty="0">
                <a:solidFill>
                  <a:srgbClr val="C00000"/>
                </a:solidFill>
              </a:rPr>
              <a:t>Continuous Coverage vs. Built-in Compliance</a:t>
            </a:r>
          </a:p>
        </p:txBody>
      </p:sp>
      <p:sp>
        <p:nvSpPr>
          <p:cNvPr id="7" name="Oval 6"/>
          <p:cNvSpPr/>
          <p:nvPr/>
        </p:nvSpPr>
        <p:spPr>
          <a:xfrm>
            <a:off x="7025514" y="3124201"/>
            <a:ext cx="1943100" cy="1782763"/>
          </a:xfrm>
          <a:prstGeom prst="ellipse">
            <a:avLst/>
          </a:prstGeom>
          <a:solidFill>
            <a:srgbClr val="F5CC59"/>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p:nvSpPr>
        <p:spPr>
          <a:xfrm>
            <a:off x="2510481" y="168276"/>
            <a:ext cx="2817950" cy="1066800"/>
          </a:xfrm>
          <a:prstGeom prst="rect">
            <a:avLst/>
          </a:prstGeom>
          <a:solidFill>
            <a:schemeClr val="tx1">
              <a:lumMod val="75000"/>
              <a:lumOff val="25000"/>
            </a:schemeClr>
          </a:solidFill>
          <a:ln>
            <a:noFill/>
          </a:ln>
        </p:spPr>
        <p:txBody>
          <a:bodyPr vert="horz" wrap="square" lIns="91440" tIns="45720" rIns="91440" bIns="45720" numCol="1" rtlCol="0" anchor="t" anchorCtr="0" compatLnSpc="1">
            <a:prstTxWarp prst="textNoShape">
              <a:avLst/>
            </a:prstTxWarp>
            <a:noAutofit/>
          </a:bodyPr>
          <a:lstStyle/>
          <a:p>
            <a:pPr algn="ctr">
              <a:spcBef>
                <a:spcPct val="20000"/>
              </a:spcBef>
            </a:pPr>
            <a:r>
              <a:rPr lang="en-US" sz="3200" b="1" dirty="0">
                <a:solidFill>
                  <a:schemeClr val="bg1"/>
                </a:solidFill>
                <a:effectLst>
                  <a:glow rad="177800">
                    <a:schemeClr val="tx1"/>
                  </a:glow>
                </a:effectLst>
                <a:latin typeface="Arial" charset="0"/>
                <a:cs typeface="Arial" charset="0"/>
              </a:rPr>
              <a:t>Grandfather Rules</a:t>
            </a:r>
          </a:p>
        </p:txBody>
      </p:sp>
      <p:sp>
        <p:nvSpPr>
          <p:cNvPr id="9" name="Slide Number Placeholder 8"/>
          <p:cNvSpPr>
            <a:spLocks noGrp="1"/>
          </p:cNvSpPr>
          <p:nvPr>
            <p:ph type="sldNum" sz="quarter" idx="12"/>
          </p:nvPr>
        </p:nvSpPr>
        <p:spPr>
          <a:xfrm>
            <a:off x="8077200" y="6416676"/>
            <a:ext cx="2133600" cy="365125"/>
          </a:xfrm>
        </p:spPr>
        <p:txBody>
          <a:bodyPr/>
          <a:lstStyle/>
          <a:p>
            <a:pPr>
              <a:defRPr/>
            </a:pPr>
            <a:fld id="{F078CF57-3719-4CAC-B670-3E56A0FAE935}" type="slidenum">
              <a:rPr lang="en-US" b="1">
                <a:solidFill>
                  <a:schemeClr val="bg1"/>
                </a:solidFill>
              </a:rPr>
              <a:pPr>
                <a:defRPr/>
              </a:pPr>
              <a:t>7</a:t>
            </a:fld>
            <a:endParaRPr lang="en-US" b="1" dirty="0">
              <a:solidFill>
                <a:schemeClr val="bg1"/>
              </a:solidFill>
            </a:endParaRPr>
          </a:p>
        </p:txBody>
      </p:sp>
      <p:sp>
        <p:nvSpPr>
          <p:cNvPr id="46" name="Content Placeholder 2"/>
          <p:cNvSpPr txBox="1">
            <a:spLocks/>
          </p:cNvSpPr>
          <p:nvPr/>
        </p:nvSpPr>
        <p:spPr>
          <a:xfrm>
            <a:off x="5775619" y="1516898"/>
            <a:ext cx="4273025" cy="1233405"/>
          </a:xfrm>
          <a:prstGeom prst="rect">
            <a:avLst/>
          </a:prstGeom>
          <a:solidFill>
            <a:schemeClr val="tx1">
              <a:lumMod val="75000"/>
              <a:lumOff val="25000"/>
            </a:schemeClr>
          </a:solidFill>
        </p:spPr>
        <p:txBody>
          <a:bodyPr>
            <a:noAutofit/>
          </a:bodyPr>
          <a:lstStyle>
            <a:lvl1pPr marL="342900" indent="-228600" algn="l" defTabSz="914400" rtl="0" eaLnBrk="1" latinLnBrk="0" hangingPunct="1">
              <a:spcBef>
                <a:spcPct val="20000"/>
              </a:spcBef>
              <a:buClr>
                <a:schemeClr val="accent2">
                  <a:lumMod val="75000"/>
                </a:schemeClr>
              </a:buClr>
              <a:buFont typeface="Wingdings" panose="05000000000000000000" pitchFamily="2" charset="2"/>
              <a:buChar char="§"/>
              <a:defRPr sz="2000" b="0" kern="1200">
                <a:solidFill>
                  <a:schemeClr val="bg1"/>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lumMod val="75000"/>
                </a:schemeClr>
              </a:buClr>
              <a:buFont typeface="Wingdings" pitchFamily="2" charset="2"/>
              <a:buChar char="§"/>
              <a:defRPr sz="2000" b="0" kern="1200">
                <a:solidFill>
                  <a:schemeClr val="bg1"/>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2">
                  <a:lumMod val="75000"/>
                </a:schemeClr>
              </a:buClr>
              <a:buFont typeface="Wingdings" panose="05000000000000000000" pitchFamily="2" charset="2"/>
              <a:buChar char="§"/>
              <a:defRPr sz="2000" b="0" kern="1200">
                <a:solidFill>
                  <a:schemeClr val="bg1"/>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2">
                  <a:lumMod val="75000"/>
                </a:schemeClr>
              </a:buClr>
              <a:buFont typeface="Wingdings" panose="05000000000000000000" pitchFamily="2" charset="2"/>
              <a:buChar char="§"/>
              <a:defRPr sz="2000" b="0" kern="1200">
                <a:solidFill>
                  <a:schemeClr val="bg1"/>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2">
                  <a:lumMod val="75000"/>
                </a:schemeClr>
              </a:buClr>
              <a:buFont typeface="Wingdings" panose="05000000000000000000" pitchFamily="2" charset="2"/>
              <a:buChar char="§"/>
              <a:defRPr sz="2000" b="0" kern="1200" baseline="0">
                <a:solidFill>
                  <a:schemeClr val="bg1"/>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FFFFFF"/>
              </a:buClr>
              <a:defRPr/>
            </a:pPr>
            <a:r>
              <a:rPr lang="en-US" sz="2400" b="1" dirty="0">
                <a:solidFill>
                  <a:srgbClr val="FFFFFF"/>
                </a:solidFill>
              </a:rPr>
              <a:t>Lock into the previous flood zone or base flood elevation</a:t>
            </a:r>
          </a:p>
          <a:p>
            <a:pPr>
              <a:buClr>
                <a:srgbClr val="FFFFFF"/>
              </a:buClr>
              <a:defRPr/>
            </a:pPr>
            <a:endParaRPr lang="en-US" sz="2400" dirty="0">
              <a:solidFill>
                <a:srgbClr val="FFFFFF"/>
              </a:solidFill>
            </a:endParaRPr>
          </a:p>
        </p:txBody>
      </p:sp>
      <p:pic>
        <p:nvPicPr>
          <p:cNvPr id="2050" name="Picture 2" descr="C:\Users\Richard H Waalkes\Desktop\lock-clipart-unlocked-9.png"/>
          <p:cNvPicPr>
            <a:picLocks noChangeAspect="1" noChangeArrowheads="1"/>
          </p:cNvPicPr>
          <p:nvPr/>
        </p:nvPicPr>
        <p:blipFill rotWithShape="1">
          <a:blip r:embed="rId4">
            <a:extLst>
              <a:ext uri="{28A0092B-C50C-407E-A947-70E740481C1C}">
                <a14:useLocalDpi xmlns:a14="http://schemas.microsoft.com/office/drawing/2010/main" val="0"/>
              </a:ext>
            </a:extLst>
          </a:blip>
          <a:srcRect l="55785"/>
          <a:stretch/>
        </p:blipFill>
        <p:spPr bwMode="auto">
          <a:xfrm>
            <a:off x="7391400" y="3388313"/>
            <a:ext cx="1084658" cy="121443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Richard H Waalkes\Desktop\lock-clipart-unlocked-9.png"/>
          <p:cNvPicPr>
            <a:picLocks noChangeAspect="1" noChangeArrowheads="1"/>
          </p:cNvPicPr>
          <p:nvPr/>
        </p:nvPicPr>
        <p:blipFill rotWithShape="1">
          <a:blip r:embed="rId4">
            <a:extLst>
              <a:ext uri="{28A0092B-C50C-407E-A947-70E740481C1C}">
                <a14:useLocalDpi xmlns:a14="http://schemas.microsoft.com/office/drawing/2010/main" val="0"/>
              </a:ext>
            </a:extLst>
          </a:blip>
          <a:srcRect l="-7126" r="49350" b="60057"/>
          <a:stretch/>
        </p:blipFill>
        <p:spPr bwMode="auto">
          <a:xfrm>
            <a:off x="6937642" y="3388313"/>
            <a:ext cx="1488707" cy="5565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Richard H Waalkes\Desktop\lock-clipart-unlocked-9.png"/>
          <p:cNvPicPr>
            <a:picLocks noChangeAspect="1" noChangeArrowheads="1"/>
          </p:cNvPicPr>
          <p:nvPr/>
        </p:nvPicPr>
        <p:blipFill rotWithShape="1">
          <a:blip r:embed="rId4">
            <a:extLst>
              <a:ext uri="{28A0092B-C50C-407E-A947-70E740481C1C}">
                <a14:useLocalDpi xmlns:a14="http://schemas.microsoft.com/office/drawing/2010/main" val="0"/>
              </a:ext>
            </a:extLst>
          </a:blip>
          <a:srcRect l="55785" t="44713"/>
          <a:stretch/>
        </p:blipFill>
        <p:spPr bwMode="auto">
          <a:xfrm>
            <a:off x="7391400" y="3931329"/>
            <a:ext cx="1084658" cy="67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00"/>
                                        <p:tgtEl>
                                          <p:spTgt spid="46"/>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par>
                                <p:cTn id="12" presetID="1" presetClass="exit" presetSubtype="0" fill="hold" nodeType="withEffect">
                                  <p:stCondLst>
                                    <p:cond delay="0"/>
                                  </p:stCondLst>
                                  <p:childTnLst>
                                    <p:set>
                                      <p:cBhvr>
                                        <p:cTn id="13" dur="1" fill="hold">
                                          <p:stCondLst>
                                            <p:cond delay="0"/>
                                          </p:stCondLst>
                                        </p:cTn>
                                        <p:tgtEl>
                                          <p:spTgt spid="48"/>
                                        </p:tgtEl>
                                        <p:attrNameLst>
                                          <p:attrName>style.visibility</p:attrName>
                                        </p:attrNameLst>
                                      </p:cBhvr>
                                      <p:to>
                                        <p:strVal val="hidden"/>
                                      </p:to>
                                    </p:set>
                                  </p:childTnLst>
                                </p:cTn>
                              </p:par>
                            </p:childTnLst>
                          </p:cTn>
                        </p:par>
                        <p:par>
                          <p:cTn id="14" fill="hold">
                            <p:stCondLst>
                              <p:cond delay="1200"/>
                            </p:stCondLst>
                            <p:childTnLst>
                              <p:par>
                                <p:cTn id="15" presetID="10" presetClass="exit" presetSubtype="0" fill="hold" grpId="0" nodeType="afterEffect">
                                  <p:stCondLst>
                                    <p:cond delay="150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8551FAD-BDBB-41AB-BEE2-38D8A5CC41F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Blur radius="36"/>
                    </a14:imgEffect>
                  </a14:imgLayer>
                </a14:imgProps>
              </a:ext>
              <a:ext uri="{28A0092B-C50C-407E-A947-70E740481C1C}">
                <a14:useLocalDpi xmlns:a14="http://schemas.microsoft.com/office/drawing/2010/main" val="0"/>
              </a:ext>
            </a:extLst>
          </a:blip>
          <a:stretch>
            <a:fillRect/>
          </a:stretch>
        </p:blipFill>
        <p:spPr>
          <a:xfrm>
            <a:off x="2261285" y="0"/>
            <a:ext cx="8790803" cy="6079524"/>
          </a:xfrm>
          <a:prstGeom prst="rect">
            <a:avLst/>
          </a:prstGeom>
        </p:spPr>
      </p:pic>
      <p:sp>
        <p:nvSpPr>
          <p:cNvPr id="82946" name="Content Placeholder 12"/>
          <p:cNvSpPr>
            <a:spLocks noGrp="1"/>
          </p:cNvSpPr>
          <p:nvPr>
            <p:ph idx="4294967295"/>
          </p:nvPr>
        </p:nvSpPr>
        <p:spPr>
          <a:xfrm>
            <a:off x="3408879" y="2307231"/>
            <a:ext cx="8153399" cy="5516563"/>
          </a:xfrm>
        </p:spPr>
        <p:txBody>
          <a:bodyPr/>
          <a:lstStyle/>
          <a:p>
            <a:pPr eaLnBrk="1" hangingPunct="1">
              <a:defRPr/>
            </a:pPr>
            <a:endParaRPr lang="en-US" altLang="en-US" sz="2800" dirty="0">
              <a:latin typeface="Arial" charset="0"/>
              <a:cs typeface="Arial" charset="0"/>
            </a:endParaRPr>
          </a:p>
          <a:p>
            <a:pPr marL="0" indent="0">
              <a:buNone/>
              <a:defRPr/>
            </a:pPr>
            <a:r>
              <a:rPr lang="en-US" altLang="en-US" sz="2800" b="1" dirty="0">
                <a:latin typeface="Arial" charset="0"/>
                <a:cs typeface="Arial" charset="0"/>
              </a:rPr>
              <a:t>If policy was obtained prior to the effective date of the map change:</a:t>
            </a:r>
          </a:p>
          <a:p>
            <a:pPr eaLnBrk="1" hangingPunct="1">
              <a:lnSpc>
                <a:spcPct val="150000"/>
              </a:lnSpc>
              <a:buClr>
                <a:srgbClr val="953735"/>
              </a:buClr>
              <a:defRPr/>
            </a:pPr>
            <a:r>
              <a:rPr lang="en-US" altLang="en-US" sz="2800" b="1" dirty="0">
                <a:latin typeface="Arial" charset="0"/>
                <a:cs typeface="Arial" charset="0"/>
              </a:rPr>
              <a:t>Rates can be based on prior zone/BFE</a:t>
            </a:r>
          </a:p>
          <a:p>
            <a:pPr eaLnBrk="1" hangingPunct="1">
              <a:lnSpc>
                <a:spcPct val="150000"/>
              </a:lnSpc>
              <a:buClr>
                <a:srgbClr val="953735"/>
              </a:buClr>
              <a:defRPr/>
            </a:pPr>
            <a:r>
              <a:rPr lang="en-US" altLang="en-US" sz="2800" b="1" dirty="0">
                <a:latin typeface="Arial" charset="0"/>
                <a:cs typeface="Arial" charset="0"/>
              </a:rPr>
              <a:t>Continuous coverage must  be maintained</a:t>
            </a:r>
          </a:p>
          <a:p>
            <a:pPr eaLnBrk="1" hangingPunct="1">
              <a:lnSpc>
                <a:spcPct val="150000"/>
              </a:lnSpc>
              <a:buClr>
                <a:srgbClr val="953735"/>
              </a:buClr>
              <a:defRPr/>
            </a:pPr>
            <a:r>
              <a:rPr lang="en-US" altLang="en-US" sz="2800" b="1" dirty="0">
                <a:latin typeface="Arial" charset="0"/>
                <a:cs typeface="Arial" charset="0"/>
              </a:rPr>
              <a:t>Important for Pre-FIRM structure</a:t>
            </a:r>
          </a:p>
          <a:p>
            <a:pPr lvl="1" eaLnBrk="1" hangingPunct="1">
              <a:buClr>
                <a:srgbClr val="953735"/>
              </a:buClr>
              <a:buFont typeface="Arial" panose="020B0604020202020204" pitchFamily="34" charset="0"/>
              <a:buChar char="•"/>
              <a:defRPr/>
            </a:pPr>
            <a:endParaRPr lang="en-US" sz="1600" dirty="0"/>
          </a:p>
          <a:p>
            <a:pPr lvl="1" eaLnBrk="1" hangingPunct="1">
              <a:buClr>
                <a:srgbClr val="953735"/>
              </a:buClr>
              <a:buFont typeface="Arial" panose="020B0604020202020204" pitchFamily="34" charset="0"/>
              <a:buChar char="•"/>
              <a:defRPr/>
            </a:pPr>
            <a:endParaRPr lang="en-US" altLang="en-US" sz="3200" dirty="0">
              <a:latin typeface="Arial" charset="0"/>
              <a:cs typeface="Arial" charset="0"/>
            </a:endParaRPr>
          </a:p>
        </p:txBody>
      </p:sp>
      <p:sp>
        <p:nvSpPr>
          <p:cNvPr id="7" name="Rectangle 5"/>
          <p:cNvSpPr txBox="1">
            <a:spLocks noChangeArrowheads="1"/>
          </p:cNvSpPr>
          <p:nvPr/>
        </p:nvSpPr>
        <p:spPr>
          <a:xfrm>
            <a:off x="2394542" y="1425758"/>
            <a:ext cx="2819401" cy="1165225"/>
          </a:xfrm>
          <a:prstGeom prst="rect">
            <a:avLst/>
          </a:prstGeom>
        </p:spPr>
        <p:txBody>
          <a:bodyPr/>
          <a:lstStyle>
            <a:lvl1pPr algn="ctr" rtl="0" fontAlgn="base">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defRPr/>
            </a:pPr>
            <a:r>
              <a:rPr lang="en-US" sz="2400" b="1" dirty="0">
                <a:solidFill>
                  <a:srgbClr val="C00000"/>
                </a:solidFill>
              </a:rPr>
              <a:t>Continuous Coverage</a:t>
            </a:r>
          </a:p>
        </p:txBody>
      </p:sp>
      <p:sp>
        <p:nvSpPr>
          <p:cNvPr id="8" name="Rectangle 7"/>
          <p:cNvSpPr/>
          <p:nvPr/>
        </p:nvSpPr>
        <p:spPr>
          <a:xfrm>
            <a:off x="2394542" y="129812"/>
            <a:ext cx="2817950" cy="1066800"/>
          </a:xfrm>
          <a:prstGeom prst="rect">
            <a:avLst/>
          </a:prstGeom>
          <a:solidFill>
            <a:schemeClr val="tx1">
              <a:lumMod val="75000"/>
              <a:lumOff val="25000"/>
            </a:schemeClr>
          </a:solidFill>
          <a:ln>
            <a:noFill/>
          </a:ln>
        </p:spPr>
        <p:txBody>
          <a:bodyPr vert="horz" wrap="square" lIns="91440" tIns="45720" rIns="91440" bIns="45720" numCol="1" rtlCol="0" anchor="t" anchorCtr="0" compatLnSpc="1">
            <a:prstTxWarp prst="textNoShape">
              <a:avLst/>
            </a:prstTxWarp>
            <a:noAutofit/>
          </a:bodyPr>
          <a:lstStyle/>
          <a:p>
            <a:pPr algn="ctr">
              <a:spcBef>
                <a:spcPct val="20000"/>
              </a:spcBef>
            </a:pPr>
            <a:r>
              <a:rPr lang="en-US" sz="3200" b="1" dirty="0">
                <a:solidFill>
                  <a:schemeClr val="bg1"/>
                </a:solidFill>
                <a:effectLst>
                  <a:glow rad="177800">
                    <a:schemeClr val="tx1"/>
                  </a:glow>
                </a:effectLst>
                <a:latin typeface="Arial" charset="0"/>
                <a:cs typeface="Arial" charset="0"/>
              </a:rPr>
              <a:t>Grandfather Rules</a:t>
            </a:r>
          </a:p>
        </p:txBody>
      </p:sp>
      <p:sp>
        <p:nvSpPr>
          <p:cNvPr id="6" name="Slide Number Placeholder 5"/>
          <p:cNvSpPr>
            <a:spLocks noGrp="1"/>
          </p:cNvSpPr>
          <p:nvPr>
            <p:ph type="sldNum" sz="quarter" idx="12"/>
          </p:nvPr>
        </p:nvSpPr>
        <p:spPr/>
        <p:txBody>
          <a:bodyPr/>
          <a:lstStyle/>
          <a:p>
            <a:pPr>
              <a:defRPr/>
            </a:pPr>
            <a:fld id="{9356BF30-A5ED-4C27-909C-74AEF334DAC3}" type="slidenum">
              <a:rPr lang="en-US" b="1">
                <a:solidFill>
                  <a:schemeClr val="bg1"/>
                </a:solidFill>
              </a:rPr>
              <a:pPr>
                <a:defRPr/>
              </a:pPr>
              <a:t>8</a:t>
            </a:fld>
            <a:endParaRPr lang="en-US" b="1" dirty="0">
              <a:solidFill>
                <a:schemeClr val="bg1"/>
              </a:solidFill>
            </a:endParaRPr>
          </a:p>
        </p:txBody>
      </p:sp>
    </p:spTree>
    <p:extLst>
      <p:ext uri="{BB962C8B-B14F-4D97-AF65-F5344CB8AC3E}">
        <p14:creationId xmlns:p14="http://schemas.microsoft.com/office/powerpoint/2010/main" val="59769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animEffect transition="in" filter="fade">
                                      <p:cBhvr>
                                        <p:cTn id="7" dur="500"/>
                                        <p:tgtEl>
                                          <p:spTgt spid="829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6">
                                            <p:txEl>
                                              <p:pRg st="2" end="2"/>
                                            </p:txEl>
                                          </p:spTgt>
                                        </p:tgtEl>
                                        <p:attrNameLst>
                                          <p:attrName>style.visibility</p:attrName>
                                        </p:attrNameLst>
                                      </p:cBhvr>
                                      <p:to>
                                        <p:strVal val="visible"/>
                                      </p:to>
                                    </p:set>
                                    <p:animEffect transition="in" filter="fade">
                                      <p:cBhvr>
                                        <p:cTn id="12" dur="500"/>
                                        <p:tgtEl>
                                          <p:spTgt spid="829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6">
                                            <p:txEl>
                                              <p:pRg st="3" end="3"/>
                                            </p:txEl>
                                          </p:spTgt>
                                        </p:tgtEl>
                                        <p:attrNameLst>
                                          <p:attrName>style.visibility</p:attrName>
                                        </p:attrNameLst>
                                      </p:cBhvr>
                                      <p:to>
                                        <p:strVal val="visible"/>
                                      </p:to>
                                    </p:set>
                                    <p:animEffect transition="in" filter="fade">
                                      <p:cBhvr>
                                        <p:cTn id="17" dur="500"/>
                                        <p:tgtEl>
                                          <p:spTgt spid="829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6">
                                            <p:txEl>
                                              <p:pRg st="4" end="4"/>
                                            </p:txEl>
                                          </p:spTgt>
                                        </p:tgtEl>
                                        <p:attrNameLst>
                                          <p:attrName>style.visibility</p:attrName>
                                        </p:attrNameLst>
                                      </p:cBhvr>
                                      <p:to>
                                        <p:strVal val="visible"/>
                                      </p:to>
                                    </p:set>
                                    <p:animEffect transition="in" filter="fade">
                                      <p:cBhvr>
                                        <p:cTn id="22" dur="500"/>
                                        <p:tgtEl>
                                          <p:spTgt spid="82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F7C14B8-7DBC-41F4-B1C6-9D3EAB6C4F29}"/>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Blur radius="36"/>
                    </a14:imgEffect>
                  </a14:imgLayer>
                </a14:imgProps>
              </a:ext>
              <a:ext uri="{28A0092B-C50C-407E-A947-70E740481C1C}">
                <a14:useLocalDpi xmlns:a14="http://schemas.microsoft.com/office/drawing/2010/main" val="0"/>
              </a:ext>
            </a:extLst>
          </a:blip>
          <a:stretch>
            <a:fillRect/>
          </a:stretch>
        </p:blipFill>
        <p:spPr>
          <a:xfrm>
            <a:off x="2224215" y="0"/>
            <a:ext cx="8369643" cy="6030097"/>
          </a:xfrm>
          <a:prstGeom prst="rect">
            <a:avLst/>
          </a:prstGeom>
        </p:spPr>
      </p:pic>
      <p:sp>
        <p:nvSpPr>
          <p:cNvPr id="82946" name="Content Placeholder 12"/>
          <p:cNvSpPr>
            <a:spLocks noGrp="1"/>
          </p:cNvSpPr>
          <p:nvPr>
            <p:ph idx="4294967295"/>
          </p:nvPr>
        </p:nvSpPr>
        <p:spPr>
          <a:xfrm>
            <a:off x="3197311" y="1982018"/>
            <a:ext cx="8382000" cy="3751966"/>
          </a:xfrm>
        </p:spPr>
        <p:txBody>
          <a:bodyPr>
            <a:normAutofit fontScale="92500" lnSpcReduction="10000"/>
          </a:bodyPr>
          <a:lstStyle/>
          <a:p>
            <a:pPr eaLnBrk="1" hangingPunct="1">
              <a:defRPr/>
            </a:pPr>
            <a:endParaRPr lang="en-US" altLang="en-US" sz="2800" dirty="0">
              <a:latin typeface="Arial" charset="0"/>
              <a:cs typeface="Arial" charset="0"/>
            </a:endParaRPr>
          </a:p>
          <a:p>
            <a:pPr marL="114300" indent="0">
              <a:buNone/>
              <a:defRPr/>
            </a:pPr>
            <a:r>
              <a:rPr lang="en-US" sz="2800" b="1" dirty="0"/>
              <a:t>If building was built in compliance with FIRM in effect at time of construction:</a:t>
            </a:r>
          </a:p>
          <a:p>
            <a:pPr eaLnBrk="1" hangingPunct="1">
              <a:defRPr/>
            </a:pPr>
            <a:endParaRPr lang="en-US" sz="900" dirty="0"/>
          </a:p>
          <a:p>
            <a:pPr eaLnBrk="1" hangingPunct="1">
              <a:lnSpc>
                <a:spcPct val="150000"/>
              </a:lnSpc>
              <a:buClr>
                <a:srgbClr val="953735"/>
              </a:buClr>
              <a:defRPr/>
            </a:pPr>
            <a:r>
              <a:rPr lang="en-US" sz="2800" b="1" dirty="0"/>
              <a:t>Use old map’s zone or BFE</a:t>
            </a:r>
          </a:p>
          <a:p>
            <a:pPr eaLnBrk="1" hangingPunct="1">
              <a:lnSpc>
                <a:spcPct val="150000"/>
              </a:lnSpc>
              <a:buClr>
                <a:srgbClr val="953735"/>
              </a:buClr>
              <a:defRPr/>
            </a:pPr>
            <a:r>
              <a:rPr lang="en-US" sz="2800" b="1" dirty="0"/>
              <a:t>Submit proof to carrier</a:t>
            </a:r>
          </a:p>
          <a:p>
            <a:pPr eaLnBrk="1" hangingPunct="1">
              <a:lnSpc>
                <a:spcPct val="150000"/>
              </a:lnSpc>
              <a:buClr>
                <a:srgbClr val="953735"/>
              </a:buClr>
              <a:defRPr/>
            </a:pPr>
            <a:r>
              <a:rPr lang="en-US" sz="2800" b="1" dirty="0"/>
              <a:t>Continuous coverage not required. Mostly on Post-FIRM structures.</a:t>
            </a:r>
          </a:p>
          <a:p>
            <a:pPr lvl="1" eaLnBrk="1" hangingPunct="1">
              <a:buClr>
                <a:srgbClr val="953735"/>
              </a:buClr>
              <a:buFont typeface="Arial" panose="020B0604020202020204" pitchFamily="34" charset="0"/>
              <a:buChar char="•"/>
              <a:defRPr/>
            </a:pPr>
            <a:endParaRPr lang="en-US" altLang="en-US" sz="3200" dirty="0">
              <a:latin typeface="Arial" charset="0"/>
              <a:cs typeface="Arial" charset="0"/>
            </a:endParaRPr>
          </a:p>
        </p:txBody>
      </p:sp>
      <p:sp>
        <p:nvSpPr>
          <p:cNvPr id="7" name="Rectangle 5"/>
          <p:cNvSpPr txBox="1">
            <a:spLocks noChangeArrowheads="1"/>
          </p:cNvSpPr>
          <p:nvPr/>
        </p:nvSpPr>
        <p:spPr>
          <a:xfrm>
            <a:off x="2047102" y="1392239"/>
            <a:ext cx="3772930" cy="479425"/>
          </a:xfrm>
          <a:prstGeom prst="rect">
            <a:avLst/>
          </a:prstGeom>
        </p:spPr>
        <p:txBody>
          <a:bodyPr/>
          <a:lstStyle>
            <a:lvl1pPr algn="ctr" rtl="0" fontAlgn="base">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defRPr/>
            </a:pPr>
            <a:r>
              <a:rPr lang="en-US" sz="2400" b="1" dirty="0">
                <a:solidFill>
                  <a:srgbClr val="C00000"/>
                </a:solidFill>
              </a:rPr>
              <a:t>Built-in Compliance</a:t>
            </a:r>
          </a:p>
        </p:txBody>
      </p:sp>
      <p:sp>
        <p:nvSpPr>
          <p:cNvPr id="8" name="Rectangle 7"/>
          <p:cNvSpPr/>
          <p:nvPr/>
        </p:nvSpPr>
        <p:spPr>
          <a:xfrm>
            <a:off x="2530467" y="282576"/>
            <a:ext cx="2817950" cy="1066800"/>
          </a:xfrm>
          <a:prstGeom prst="rect">
            <a:avLst/>
          </a:prstGeom>
          <a:solidFill>
            <a:schemeClr val="tx1">
              <a:lumMod val="75000"/>
              <a:lumOff val="25000"/>
            </a:schemeClr>
          </a:solidFill>
          <a:ln>
            <a:noFill/>
          </a:ln>
        </p:spPr>
        <p:txBody>
          <a:bodyPr vert="horz" wrap="square" lIns="91440" tIns="45720" rIns="91440" bIns="45720" numCol="1" rtlCol="0" anchor="t" anchorCtr="0" compatLnSpc="1">
            <a:prstTxWarp prst="textNoShape">
              <a:avLst/>
            </a:prstTxWarp>
            <a:noAutofit/>
          </a:bodyPr>
          <a:lstStyle/>
          <a:p>
            <a:pPr algn="ctr">
              <a:spcBef>
                <a:spcPct val="20000"/>
              </a:spcBef>
            </a:pPr>
            <a:r>
              <a:rPr lang="en-US" sz="3200" b="1" dirty="0">
                <a:solidFill>
                  <a:schemeClr val="bg1"/>
                </a:solidFill>
                <a:effectLst>
                  <a:glow rad="177800">
                    <a:schemeClr val="tx1"/>
                  </a:glow>
                </a:effectLst>
                <a:latin typeface="Arial" charset="0"/>
                <a:cs typeface="Arial" charset="0"/>
              </a:rPr>
              <a:t>Grandfather Rules</a:t>
            </a:r>
          </a:p>
        </p:txBody>
      </p:sp>
      <p:sp>
        <p:nvSpPr>
          <p:cNvPr id="6" name="Slide Number Placeholder 5"/>
          <p:cNvSpPr>
            <a:spLocks noGrp="1"/>
          </p:cNvSpPr>
          <p:nvPr>
            <p:ph type="sldNum" sz="quarter" idx="12"/>
          </p:nvPr>
        </p:nvSpPr>
        <p:spPr/>
        <p:txBody>
          <a:bodyPr/>
          <a:lstStyle/>
          <a:p>
            <a:pPr>
              <a:defRPr/>
            </a:pPr>
            <a:fld id="{A109B2E4-38E1-4DCB-8A64-5844948748C7}" type="slidenum">
              <a:rPr lang="en-US" b="1">
                <a:solidFill>
                  <a:schemeClr val="bg1"/>
                </a:solidFill>
              </a:rPr>
              <a:pPr>
                <a:defRPr/>
              </a:pPr>
              <a:t>9</a:t>
            </a:fld>
            <a:endParaRPr lang="en-US" b="1" dirty="0">
              <a:solidFill>
                <a:schemeClr val="bg1"/>
              </a:solidFill>
            </a:endParaRPr>
          </a:p>
        </p:txBody>
      </p:sp>
    </p:spTree>
    <p:extLst>
      <p:ext uri="{BB962C8B-B14F-4D97-AF65-F5344CB8AC3E}">
        <p14:creationId xmlns:p14="http://schemas.microsoft.com/office/powerpoint/2010/main" val="36157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animEffect transition="in" filter="fade">
                                      <p:cBhvr>
                                        <p:cTn id="7" dur="500"/>
                                        <p:tgtEl>
                                          <p:spTgt spid="829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6">
                                            <p:txEl>
                                              <p:pRg st="3" end="3"/>
                                            </p:txEl>
                                          </p:spTgt>
                                        </p:tgtEl>
                                        <p:attrNameLst>
                                          <p:attrName>style.visibility</p:attrName>
                                        </p:attrNameLst>
                                      </p:cBhvr>
                                      <p:to>
                                        <p:strVal val="visible"/>
                                      </p:to>
                                    </p:set>
                                    <p:animEffect transition="in" filter="fade">
                                      <p:cBhvr>
                                        <p:cTn id="12" dur="500"/>
                                        <p:tgtEl>
                                          <p:spTgt spid="8294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6">
                                            <p:txEl>
                                              <p:pRg st="4" end="4"/>
                                            </p:txEl>
                                          </p:spTgt>
                                        </p:tgtEl>
                                        <p:attrNameLst>
                                          <p:attrName>style.visibility</p:attrName>
                                        </p:attrNameLst>
                                      </p:cBhvr>
                                      <p:to>
                                        <p:strVal val="visible"/>
                                      </p:to>
                                    </p:set>
                                    <p:animEffect transition="in" filter="fade">
                                      <p:cBhvr>
                                        <p:cTn id="17" dur="500"/>
                                        <p:tgtEl>
                                          <p:spTgt spid="8294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6">
                                            <p:txEl>
                                              <p:pRg st="5" end="5"/>
                                            </p:txEl>
                                          </p:spTgt>
                                        </p:tgtEl>
                                        <p:attrNameLst>
                                          <p:attrName>style.visibility</p:attrName>
                                        </p:attrNameLst>
                                      </p:cBhvr>
                                      <p:to>
                                        <p:strVal val="visible"/>
                                      </p:to>
                                    </p:set>
                                    <p:animEffect transition="in" filter="fade">
                                      <p:cBhvr>
                                        <p:cTn id="22" dur="500"/>
                                        <p:tgtEl>
                                          <p:spTgt spid="829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rrera.NFIP2.potx" id="{23446588-96BB-498B-8475-58030BB48888}" vid="{2085B410-D8F7-4292-BE07-19D1FE76A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10516</TotalTime>
  <Words>1914</Words>
  <Application>Microsoft Office PowerPoint</Application>
  <PresentationFormat>Widescreen</PresentationFormat>
  <Paragraphs>265</Paragraphs>
  <Slides>25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 Gothic</vt:lpstr>
      <vt:lpstr>Times</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Emerging Private Flood Insurance vs. NFIP  </vt:lpstr>
      <vt:lpstr>Interesting Stats from the Wharton Report</vt:lpstr>
      <vt:lpstr>Various Types of Private Flood Insurance</vt:lpstr>
      <vt:lpstr>Private Market is Limiting Risk </vt:lpstr>
      <vt:lpstr>Surprising Comments by Private Insurer’s and Reinsurer’s </vt:lpstr>
      <vt:lpstr>Surprising Comments by Private Insurer’s and Reinsurer’s</vt:lpstr>
      <vt:lpstr>The Key to All Private Policy Underwriting?</vt:lpstr>
      <vt:lpstr>FEMA HQ Updates</vt:lpstr>
      <vt:lpstr>PowerPoint Presentation</vt:lpstr>
      <vt:lpstr>PowerPoint Presentation</vt:lpstr>
    </vt:vector>
  </TitlesOfParts>
  <Company>DHS/FEMA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Herrera, Diana B</dc:creator>
  <cp:lastModifiedBy>Stacey Thompson</cp:lastModifiedBy>
  <cp:revision>41</cp:revision>
  <dcterms:created xsi:type="dcterms:W3CDTF">2018-08-13T15:00:16Z</dcterms:created>
  <dcterms:modified xsi:type="dcterms:W3CDTF">2018-10-04T21:00:20Z</dcterms:modified>
</cp:coreProperties>
</file>